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6" r:id="rId1"/>
  </p:sldMasterIdLst>
  <p:sldIdLst>
    <p:sldId id="256" r:id="rId2"/>
    <p:sldId id="257" r:id="rId3"/>
    <p:sldId id="259" r:id="rId4"/>
    <p:sldId id="260" r:id="rId5"/>
    <p:sldId id="263" r:id="rId6"/>
    <p:sldId id="264" r:id="rId7"/>
    <p:sldId id="261" r:id="rId8"/>
    <p:sldId id="262" r:id="rId9"/>
    <p:sldId id="265" r:id="rId10"/>
    <p:sldId id="266" r:id="rId11"/>
    <p:sldId id="269" r:id="rId12"/>
    <p:sldId id="267" r:id="rId13"/>
    <p:sldId id="268" r:id="rId14"/>
    <p:sldId id="270" r:id="rId15"/>
    <p:sldId id="271" r:id="rId16"/>
    <p:sldId id="272" r:id="rId17"/>
    <p:sldId id="274" r:id="rId18"/>
    <p:sldId id="273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95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1" r:id="rId66"/>
    <p:sldId id="322" r:id="rId67"/>
    <p:sldId id="323" r:id="rId68"/>
    <p:sldId id="324" r:id="rId69"/>
    <p:sldId id="325" r:id="rId70"/>
    <p:sldId id="326" r:id="rId71"/>
    <p:sldId id="327" r:id="rId72"/>
    <p:sldId id="328" r:id="rId73"/>
    <p:sldId id="329" r:id="rId74"/>
    <p:sldId id="330" r:id="rId75"/>
    <p:sldId id="331" r:id="rId76"/>
    <p:sldId id="332" r:id="rId77"/>
    <p:sldId id="333" r:id="rId78"/>
    <p:sldId id="334" r:id="rId79"/>
    <p:sldId id="335" r:id="rId80"/>
    <p:sldId id="336" r:id="rId8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55A4D8A-20F8-4942-BBB3-A4CC943024FD}" v="482" dt="2021-10-31T18:49:50.48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2" autoAdjust="0"/>
    <p:restoredTop sz="94660"/>
  </p:normalViewPr>
  <p:slideViewPr>
    <p:cSldViewPr snapToGrid="0">
      <p:cViewPr>
        <p:scale>
          <a:sx n="80" d="100"/>
          <a:sy n="80" d="100"/>
        </p:scale>
        <p:origin x="691" y="1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06T07:44:51.79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1,'0'3231,"0"-3210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06T07:44:52.72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201 0,'-6'13,"1"-1,-5 22,-8 20,11-38,-89 214,83-191,1 1,3 0,0 1,-2 43,7 392,7-264,65 719,-49-738,-8 236,-11-409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06T07:44:58.25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548 1,'-47'133,"17"-52,4 1,-27 142,-84 931,53-168,70-803,-29 318,39-444,3-38,-1 1,0 0,-6 21,7-40,1 0,-1 0,1 0,-1 0,0 0,0 0,0 0,0 0,0 0,0-1,-1 1,1 0,0-1,-1 1,0-1,1 1,-1-1,0 0,0 0,1 0,-1 0,0 0,0 0,0 0,0-1,0 1,-1-1,1 1,-3-1,3 0,-1 0,1-1,0 0,0 1,0-1,0 0,0 0,0 0,0 0,0 0,1 0,-1-1,0 1,1-1,-1 1,1-1,-1 0,1 1,0-1,0 0,0 0,0 0,0 0,0 0,0 0,1 0,-1 0,0-4,-2-17,1 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06T07:45:02.687"/>
    </inkml:context>
    <inkml:brush xml:id="br0">
      <inkml:brushProperty name="width" value="0.3" units="cm"/>
      <inkml:brushProperty name="height" value="0.6" units="cm"/>
      <inkml:brushProperty name="color" value="#E6E6E6"/>
      <inkml:brushProperty name="tip" value="rectangle"/>
      <inkml:brushProperty name="rasterOp" value="maskPen"/>
      <inkml:brushProperty name="ignorePressure" value="1"/>
    </inkml:brush>
  </inkml:definitions>
  <inkml:trace contextRef="#ctx0" brushRef="#br0">162 1,'-12'144,"2"-34,22 281,-2 339,-77 58,49-628,-22 174,40-333,-7 40,7-40,-1 1,1 0,-1 0,1-1,-1 1,0 0,0-1,0 1,0-1,0 1,0-1,0 1,0-1,0 0,-1 0,1 0,-1 1,1-1,-2 0,-5 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06T07:45:03.610"/>
    </inkml:context>
    <inkml:brush xml:id="br0">
      <inkml:brushProperty name="width" value="0.3" units="cm"/>
      <inkml:brushProperty name="height" value="0.6" units="cm"/>
      <inkml:brushProperty name="color" value="#E6E6E6"/>
      <inkml:brushProperty name="tip" value="rectangle"/>
      <inkml:brushProperty name="rasterOp" value="maskPen"/>
      <inkml:brushProperty name="ignorePressure" value="1"/>
    </inkml:brush>
  </inkml:definitions>
  <inkml:trace contextRef="#ctx0" brushRef="#br0">365 0,'-1'23,"-1"0,-1 0,-9 29,0 6,-207 1474,167-888,24-253,12 286,16-556,-1-92,-1-1,-10 50,7-55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06T07:45:04.252"/>
    </inkml:context>
    <inkml:brush xml:id="br0">
      <inkml:brushProperty name="width" value="0.3" units="cm"/>
      <inkml:brushProperty name="height" value="0.6" units="cm"/>
      <inkml:brushProperty name="color" value="#E6E6E6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06T07:45:54.909"/>
    </inkml:context>
    <inkml:brush xml:id="br0">
      <inkml:brushProperty name="width" value="0.3" units="cm"/>
      <inkml:brushProperty name="height" value="0.6" units="cm"/>
      <inkml:brushProperty name="color" value="#E6E6E6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06T07:45:59.571"/>
    </inkml:context>
    <inkml:brush xml:id="br0">
      <inkml:brushProperty name="width" value="0.3" units="cm"/>
      <inkml:brushProperty name="height" value="0.6" units="cm"/>
      <inkml:brushProperty name="color" value="#E6E6E6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06T07:45:59.926"/>
    </inkml:context>
    <inkml:brush xml:id="br0">
      <inkml:brushProperty name="width" value="0.3" units="cm"/>
      <inkml:brushProperty name="height" value="0.6" units="cm"/>
      <inkml:brushProperty name="color" value="#E6E6E6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none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11/6/2021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31148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F40B7-36AB-4376-BE14-EF7004D79BB9}" type="datetime1">
              <a:rPr lang="en-US" smtClean="0"/>
              <a:t>11/6/2021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4040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7CAB8-DCAE-46A5-AADA-B3FAD11A54E0}" type="datetime1">
              <a:rPr lang="en-US" smtClean="0"/>
              <a:t>11/6/2021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1681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11/6/2021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9961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11/6/2021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42995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11/6/2021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53280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11/6/2021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151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11/6/2021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0091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11/6/2021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2212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11/6/2021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6175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11/6/2021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709362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11/6/2021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5733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0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3800" i="1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2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2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2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1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2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1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2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1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image" Target="../media/image42.png"/><Relationship Id="rId18" Type="http://schemas.openxmlformats.org/officeDocument/2006/relationships/customXml" Target="../ink/ink9.xml"/><Relationship Id="rId3" Type="http://schemas.openxmlformats.org/officeDocument/2006/relationships/image" Target="../media/image37.png"/><Relationship Id="rId7" Type="http://schemas.openxmlformats.org/officeDocument/2006/relationships/image" Target="../media/image39.png"/><Relationship Id="rId12" Type="http://schemas.openxmlformats.org/officeDocument/2006/relationships/customXml" Target="../ink/ink5.xml"/><Relationship Id="rId17" Type="http://schemas.openxmlformats.org/officeDocument/2006/relationships/customXml" Target="../ink/ink8.xml"/><Relationship Id="rId2" Type="http://schemas.openxmlformats.org/officeDocument/2006/relationships/image" Target="../media/image36.png"/><Relationship Id="rId16" Type="http://schemas.openxmlformats.org/officeDocument/2006/relationships/customXml" Target="../ink/ink7.xml"/><Relationship Id="rId20" Type="http://schemas.openxmlformats.org/officeDocument/2006/relationships/image" Target="../media/image45.png"/><Relationship Id="rId1" Type="http://schemas.openxmlformats.org/officeDocument/2006/relationships/slideLayout" Target="../slideLayouts/slideLayout5.xml"/><Relationship Id="rId6" Type="http://schemas.openxmlformats.org/officeDocument/2006/relationships/customXml" Target="../ink/ink2.xml"/><Relationship Id="rId11" Type="http://schemas.openxmlformats.org/officeDocument/2006/relationships/image" Target="../media/image41.png"/><Relationship Id="rId5" Type="http://schemas.openxmlformats.org/officeDocument/2006/relationships/image" Target="../media/image38.png"/><Relationship Id="rId15" Type="http://schemas.openxmlformats.org/officeDocument/2006/relationships/image" Target="../media/image43.png"/><Relationship Id="rId10" Type="http://schemas.openxmlformats.org/officeDocument/2006/relationships/customXml" Target="../ink/ink4.xml"/><Relationship Id="rId19" Type="http://schemas.openxmlformats.org/officeDocument/2006/relationships/image" Target="../media/image44.png"/><Relationship Id="rId4" Type="http://schemas.openxmlformats.org/officeDocument/2006/relationships/customXml" Target="../ink/ink1.xml"/><Relationship Id="rId9" Type="http://schemas.openxmlformats.org/officeDocument/2006/relationships/image" Target="../media/image40.png"/><Relationship Id="rId14" Type="http://schemas.openxmlformats.org/officeDocument/2006/relationships/customXml" Target="../ink/ink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>
            <a:extLst>
              <a:ext uri="{FF2B5EF4-FFF2-40B4-BE49-F238E27FC236}">
                <a16:creationId xmlns:a16="http://schemas.microsoft.com/office/drawing/2014/main" id="{FE1EB737-7426-4A48-9894-A3926D535B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329" r="-2" b="5274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6" name="Rectangle 8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314" y="0"/>
            <a:ext cx="6525472" cy="6858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7" name="Rectangle 10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38682" y="320040"/>
            <a:ext cx="5888736" cy="6217920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78316" y="1348844"/>
            <a:ext cx="5409468" cy="3042706"/>
          </a:xfrm>
        </p:spPr>
        <p:txBody>
          <a:bodyPr>
            <a:normAutofit/>
          </a:bodyPr>
          <a:lstStyle/>
          <a:p>
            <a:br>
              <a:rPr lang="en-US" sz="5600">
                <a:solidFill>
                  <a:schemeClr val="tx1"/>
                </a:solidFill>
              </a:rPr>
            </a:br>
            <a:br>
              <a:rPr lang="ru-RU" sz="5600">
                <a:solidFill>
                  <a:schemeClr val="tx1"/>
                </a:solidFill>
                <a:cs typeface="Calibri Light"/>
              </a:rPr>
            </a:br>
            <a:r>
              <a:rPr lang="ru-RU" sz="5600">
                <a:solidFill>
                  <a:schemeClr val="tx1"/>
                </a:solidFill>
                <a:cs typeface="Calibri Light"/>
              </a:rPr>
              <a:t>Git. Базовый курс</a:t>
            </a:r>
            <a:endParaRPr lang="ru-RU" sz="5600">
              <a:solidFill>
                <a:schemeClr val="tx1"/>
              </a:solidFill>
            </a:endParaRPr>
          </a:p>
          <a:p>
            <a:endParaRPr lang="ru-RU" sz="5600">
              <a:solidFill>
                <a:schemeClr val="tx1"/>
              </a:solidFill>
              <a:cs typeface="Calibri Light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78316" y="4682061"/>
            <a:ext cx="5409468" cy="95097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dirty="0">
                <a:solidFill>
                  <a:schemeClr val="tx1"/>
                </a:solidFill>
              </a:rPr>
              <a:t>Презентацию подготовила Буланина А. И.</a:t>
            </a:r>
          </a:p>
          <a:p>
            <a:r>
              <a:rPr lang="ru-RU" dirty="0">
                <a:solidFill>
                  <a:schemeClr val="tx1"/>
                </a:solidFill>
              </a:rPr>
              <a:t>По курсам </a:t>
            </a:r>
            <a:r>
              <a:rPr lang="ru-RU" dirty="0" err="1">
                <a:solidFill>
                  <a:schemeClr val="tx1"/>
                </a:solidFill>
              </a:rPr>
              <a:t>GeekBrains</a:t>
            </a:r>
            <a:r>
              <a:rPr lang="ru-RU" dirty="0">
                <a:solidFill>
                  <a:schemeClr val="tx1"/>
                </a:solidFill>
              </a:rPr>
              <a:t> "</a:t>
            </a:r>
            <a:r>
              <a:rPr lang="ru-RU" i="1" dirty="0" err="1">
                <a:solidFill>
                  <a:schemeClr val="tx1"/>
                </a:solidFill>
                <a:ea typeface="+mn-lt"/>
                <a:cs typeface="+mn-lt"/>
              </a:rPr>
              <a:t>Git</a:t>
            </a:r>
            <a:r>
              <a:rPr lang="ru-RU" i="1" dirty="0">
                <a:solidFill>
                  <a:schemeClr val="tx1"/>
                </a:solidFill>
                <a:ea typeface="+mn-lt"/>
                <a:cs typeface="+mn-lt"/>
              </a:rPr>
              <a:t>. Базовый курс</a:t>
            </a:r>
            <a:r>
              <a:rPr lang="ru-RU" dirty="0">
                <a:solidFill>
                  <a:schemeClr val="tx1"/>
                </a:solidFill>
              </a:rPr>
              <a:t>" </a:t>
            </a:r>
          </a:p>
        </p:txBody>
      </p:sp>
    </p:spTree>
    <p:extLst>
      <p:ext uri="{BB962C8B-B14F-4D97-AF65-F5344CB8AC3E}">
        <p14:creationId xmlns:p14="http://schemas.microsoft.com/office/powerpoint/2010/main" val="1351651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80000"/>
                <a:shade val="100000"/>
                <a:satMod val="300000"/>
              </a:schemeClr>
            </a:gs>
            <a:gs pos="100000">
              <a:schemeClr val="bg1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D15573D-0E45-4691-B525-471152EC1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E448559-19A4-4252-8C27-54C1DA906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4419599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B19C35E-4E30-4F1D-9FC2-F2FA6191E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819" y="466344"/>
            <a:ext cx="3959352" cy="592531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ED16E2B-CBCD-436E-BF10-A732D76E31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240" y="875324"/>
            <a:ext cx="3536510" cy="5093520"/>
          </a:xfrm>
        </p:spPr>
        <p:txBody>
          <a:bodyPr>
            <a:normAutofit/>
          </a:bodyPr>
          <a:lstStyle/>
          <a:p>
            <a:pPr algn="ctr"/>
            <a:r>
              <a:rPr lang="ru-RU" b="1" i="0" dirty="0">
                <a:latin typeface="Calibri" panose="020F0502020204030204" pitchFamily="34" charset="0"/>
                <a:cs typeface="Calibri" panose="020F0502020204030204" pitchFamily="34" charset="0"/>
              </a:rPr>
              <a:t>Основные команды терминала</a:t>
            </a:r>
            <a:endParaRPr lang="ru-RU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ru-RU" sz="4400" dirty="0">
              <a:solidFill>
                <a:schemeClr val="tx1"/>
              </a:solidFill>
            </a:endParaRPr>
          </a:p>
        </p:txBody>
      </p:sp>
      <p:pic>
        <p:nvPicPr>
          <p:cNvPr id="4" name="Рисунок 4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CA1CE6FC-7FFD-484E-970B-D5EE66BF20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24350" y="-4194"/>
            <a:ext cx="4382599" cy="6863864"/>
          </a:xfrm>
        </p:spPr>
      </p:pic>
    </p:spTree>
    <p:extLst>
      <p:ext uri="{BB962C8B-B14F-4D97-AF65-F5344CB8AC3E}">
        <p14:creationId xmlns:p14="http://schemas.microsoft.com/office/powerpoint/2010/main" val="19088574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40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9" name="Rectangle 42">
            <a:extLst>
              <a:ext uri="{FF2B5EF4-FFF2-40B4-BE49-F238E27FC236}">
                <a16:creationId xmlns:a16="http://schemas.microsoft.com/office/drawing/2014/main" id="{7B58A187-A4B1-42EB-A4C7-8635BA507B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40" name="Rectangle 44">
            <a:extLst>
              <a:ext uri="{FF2B5EF4-FFF2-40B4-BE49-F238E27FC236}">
                <a16:creationId xmlns:a16="http://schemas.microsoft.com/office/drawing/2014/main" id="{37F14E7F-3054-458C-ACF9-A8DA1757C6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42" name="Rectangle 46">
            <a:extLst>
              <a:ext uri="{FF2B5EF4-FFF2-40B4-BE49-F238E27FC236}">
                <a16:creationId xmlns:a16="http://schemas.microsoft.com/office/drawing/2014/main" id="{93747C1C-97FC-4D70-A6C8-A01FBCF5A9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44" name="Group 48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05CDC370-AE44-4300-98BA-FE204E881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47B15501-CB9A-4642-80EE-2876EF039E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6AFF9525-325F-47B3-A63C-93C12253AD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Rectangle 53">
            <a:extLst>
              <a:ext uri="{FF2B5EF4-FFF2-40B4-BE49-F238E27FC236}">
                <a16:creationId xmlns:a16="http://schemas.microsoft.com/office/drawing/2014/main" id="{B645BD8A-B13F-463A-9101-4FB883F064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55">
            <a:extLst>
              <a:ext uri="{FF2B5EF4-FFF2-40B4-BE49-F238E27FC236}">
                <a16:creationId xmlns:a16="http://schemas.microsoft.com/office/drawing/2014/main" id="{94003B42-F17E-473C-9366-9369C04711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3190" y="457200"/>
            <a:ext cx="11281609" cy="5943603"/>
          </a:xfrm>
          <a:prstGeom prst="rect">
            <a:avLst/>
          </a:prstGeom>
          <a:solidFill>
            <a:srgbClr val="FFFFFF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53" name="Rectangle 57">
            <a:extLst>
              <a:ext uri="{FF2B5EF4-FFF2-40B4-BE49-F238E27FC236}">
                <a16:creationId xmlns:a16="http://schemas.microsoft.com/office/drawing/2014/main" id="{149DDF01-2EFB-49D0-864E-0CE29F33A6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738" y="621793"/>
            <a:ext cx="10954512" cy="56144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ED16E2B-CBCD-436E-BF10-A732D76E31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054" y="1754659"/>
            <a:ext cx="10967012" cy="3005463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br>
              <a:rPr lang="en-US" sz="3100" i="0" cap="all" spc="-100" dirty="0">
                <a:ea typeface="+mj-lt"/>
                <a:cs typeface="+mj-lt"/>
              </a:rPr>
            </a:br>
            <a:br>
              <a:rPr lang="en-US" sz="3100" i="0" cap="all" spc="-100" dirty="0">
                <a:ea typeface="+mj-lt"/>
                <a:cs typeface="+mj-lt"/>
              </a:rPr>
            </a:br>
            <a:br>
              <a:rPr lang="en-US" sz="3100" i="0" cap="all" spc="-100" dirty="0">
                <a:ea typeface="+mj-lt"/>
                <a:cs typeface="+mj-lt"/>
              </a:rPr>
            </a:br>
            <a:br>
              <a:rPr lang="en-US" sz="3100" i="0" cap="all" spc="-100" dirty="0">
                <a:ea typeface="+mj-lt"/>
                <a:cs typeface="+mj-lt"/>
              </a:rPr>
            </a:br>
            <a:r>
              <a:rPr lang="en-US" sz="2700" i="0" cap="all" spc="-100" dirty="0" err="1">
                <a:solidFill>
                  <a:schemeClr val="bg1"/>
                </a:solidFill>
                <a:latin typeface="Calibri" panose="020F0502020204030204" pitchFamily="34" charset="0"/>
                <a:ea typeface="+mj-lt"/>
                <a:cs typeface="Calibri" panose="020F0502020204030204" pitchFamily="34" charset="0"/>
              </a:rPr>
              <a:t>Репозиторий</a:t>
            </a:r>
            <a:r>
              <a:rPr lang="en-US" sz="2700" i="0" cap="all" spc="-100" dirty="0">
                <a:solidFill>
                  <a:schemeClr val="bg1"/>
                </a:solidFill>
                <a:latin typeface="Calibri" panose="020F0502020204030204" pitchFamily="34" charset="0"/>
                <a:ea typeface="+mj-lt"/>
                <a:cs typeface="Calibri" panose="020F0502020204030204" pitchFamily="34" charset="0"/>
              </a:rPr>
              <a:t> - </a:t>
            </a:r>
            <a:r>
              <a:rPr lang="en-US" sz="2700" i="0" cap="all" spc="-100" dirty="0" err="1">
                <a:solidFill>
                  <a:schemeClr val="bg1"/>
                </a:solidFill>
                <a:latin typeface="Calibri" panose="020F0502020204030204" pitchFamily="34" charset="0"/>
                <a:ea typeface="+mj-lt"/>
                <a:cs typeface="Calibri" panose="020F0502020204030204" pitchFamily="34" charset="0"/>
              </a:rPr>
              <a:t>это</a:t>
            </a:r>
            <a:r>
              <a:rPr lang="en-US" sz="2700" i="0" cap="all" spc="-100" dirty="0">
                <a:solidFill>
                  <a:schemeClr val="bg1"/>
                </a:solidFill>
                <a:latin typeface="Calibri" panose="020F0502020204030204" pitchFamily="34" charset="0"/>
                <a:ea typeface="+mj-lt"/>
                <a:cs typeface="Calibri" panose="020F0502020204030204" pitchFamily="34" charset="0"/>
              </a:rPr>
              <a:t> </a:t>
            </a:r>
            <a:r>
              <a:rPr lang="en-US" sz="2700" i="0" cap="all" spc="-100" dirty="0" err="1">
                <a:solidFill>
                  <a:schemeClr val="bg1"/>
                </a:solidFill>
                <a:latin typeface="Calibri" panose="020F0502020204030204" pitchFamily="34" charset="0"/>
                <a:ea typeface="+mj-lt"/>
                <a:cs typeface="Calibri" panose="020F0502020204030204" pitchFamily="34" charset="0"/>
              </a:rPr>
              <a:t>ваше</a:t>
            </a:r>
            <a:r>
              <a:rPr lang="en-US" sz="2700" i="0" cap="all" spc="-100" dirty="0">
                <a:solidFill>
                  <a:schemeClr val="bg1"/>
                </a:solidFill>
                <a:latin typeface="Calibri" panose="020F0502020204030204" pitchFamily="34" charset="0"/>
                <a:ea typeface="+mj-lt"/>
                <a:cs typeface="Calibri" panose="020F0502020204030204" pitchFamily="34" charset="0"/>
              </a:rPr>
              <a:t> </a:t>
            </a:r>
            <a:r>
              <a:rPr lang="en-US" sz="2700" i="0" cap="all" spc="-100" dirty="0" err="1">
                <a:solidFill>
                  <a:schemeClr val="bg1"/>
                </a:solidFill>
                <a:latin typeface="Calibri" panose="020F0502020204030204" pitchFamily="34" charset="0"/>
                <a:ea typeface="+mj-lt"/>
                <a:cs typeface="Calibri" panose="020F0502020204030204" pitchFamily="34" charset="0"/>
              </a:rPr>
              <a:t>хранилище</a:t>
            </a:r>
            <a:r>
              <a:rPr lang="en-US" sz="2700" i="0" cap="all" spc="-100" dirty="0">
                <a:solidFill>
                  <a:schemeClr val="bg1"/>
                </a:solidFill>
                <a:latin typeface="Calibri" panose="020F0502020204030204" pitchFamily="34" charset="0"/>
                <a:ea typeface="+mj-lt"/>
                <a:cs typeface="Calibri" panose="020F0502020204030204" pitchFamily="34" charset="0"/>
              </a:rPr>
              <a:t> </a:t>
            </a:r>
            <a:r>
              <a:rPr lang="en-US" sz="2700" i="0" cap="all" spc="-100" dirty="0" err="1">
                <a:solidFill>
                  <a:schemeClr val="bg1"/>
                </a:solidFill>
                <a:latin typeface="Calibri" panose="020F0502020204030204" pitchFamily="34" charset="0"/>
                <a:ea typeface="+mj-lt"/>
                <a:cs typeface="Calibri" panose="020F0502020204030204" pitchFamily="34" charset="0"/>
              </a:rPr>
              <a:t>файлов</a:t>
            </a:r>
            <a:r>
              <a:rPr lang="en-US" sz="2700" i="0" cap="all" spc="-100" dirty="0">
                <a:solidFill>
                  <a:schemeClr val="bg1"/>
                </a:solidFill>
                <a:latin typeface="Calibri" panose="020F0502020204030204" pitchFamily="34" charset="0"/>
                <a:ea typeface="+mj-lt"/>
                <a:cs typeface="Calibri" panose="020F0502020204030204" pitchFamily="34" charset="0"/>
              </a:rPr>
              <a:t>, </a:t>
            </a:r>
            <a:r>
              <a:rPr lang="en-US" sz="2700" i="0" cap="all" spc="-100" dirty="0" err="1">
                <a:solidFill>
                  <a:schemeClr val="bg1"/>
                </a:solidFill>
                <a:latin typeface="Calibri" panose="020F0502020204030204" pitchFamily="34" charset="0"/>
                <a:ea typeface="+mj-lt"/>
                <a:cs typeface="Calibri" panose="020F0502020204030204" pitchFamily="34" charset="0"/>
              </a:rPr>
              <a:t>изменений</a:t>
            </a:r>
            <a:r>
              <a:rPr lang="en-US" sz="2700" i="0" cap="all" spc="-100" dirty="0">
                <a:solidFill>
                  <a:schemeClr val="bg1"/>
                </a:solidFill>
                <a:latin typeface="Calibri" panose="020F0502020204030204" pitchFamily="34" charset="0"/>
                <a:ea typeface="+mj-lt"/>
                <a:cs typeface="Calibri" panose="020F0502020204030204" pitchFamily="34" charset="0"/>
              </a:rPr>
              <a:t>, в </a:t>
            </a:r>
            <a:r>
              <a:rPr lang="en-US" sz="2700" i="0" cap="all" spc="-100" dirty="0" err="1">
                <a:solidFill>
                  <a:schemeClr val="bg1"/>
                </a:solidFill>
                <a:latin typeface="Calibri" panose="020F0502020204030204" pitchFamily="34" charset="0"/>
                <a:ea typeface="+mj-lt"/>
                <a:cs typeface="Calibri" panose="020F0502020204030204" pitchFamily="34" charset="0"/>
              </a:rPr>
              <a:t>основном</a:t>
            </a:r>
            <a:r>
              <a:rPr lang="en-US" sz="2700" i="0" cap="all" spc="-100" dirty="0">
                <a:solidFill>
                  <a:schemeClr val="bg1"/>
                </a:solidFill>
                <a:latin typeface="Calibri" panose="020F0502020204030204" pitchFamily="34" charset="0"/>
                <a:ea typeface="+mj-lt"/>
                <a:cs typeface="Calibri" panose="020F0502020204030204" pitchFamily="34" charset="0"/>
              </a:rPr>
              <a:t> </a:t>
            </a:r>
            <a:r>
              <a:rPr lang="en-US" sz="2700" i="0" cap="all" spc="-100" dirty="0" err="1">
                <a:solidFill>
                  <a:schemeClr val="bg1"/>
                </a:solidFill>
                <a:latin typeface="Calibri" panose="020F0502020204030204" pitchFamily="34" charset="0"/>
                <a:ea typeface="+mj-lt"/>
                <a:cs typeface="Calibri" panose="020F0502020204030204" pitchFamily="34" charset="0"/>
              </a:rPr>
              <a:t>программный</a:t>
            </a:r>
            <a:r>
              <a:rPr lang="en-US" sz="2700" i="0" cap="all" spc="-100" dirty="0">
                <a:solidFill>
                  <a:schemeClr val="bg1"/>
                </a:solidFill>
                <a:latin typeface="Calibri" panose="020F0502020204030204" pitchFamily="34" charset="0"/>
                <a:ea typeface="+mj-lt"/>
                <a:cs typeface="Calibri" panose="020F0502020204030204" pitchFamily="34" charset="0"/>
              </a:rPr>
              <a:t> </a:t>
            </a:r>
            <a:r>
              <a:rPr lang="en-US" sz="2700" i="0" cap="all" spc="-100" dirty="0" err="1">
                <a:solidFill>
                  <a:schemeClr val="bg1"/>
                </a:solidFill>
                <a:latin typeface="Calibri" panose="020F0502020204030204" pitchFamily="34" charset="0"/>
                <a:ea typeface="+mj-lt"/>
                <a:cs typeface="Calibri" panose="020F0502020204030204" pitchFamily="34" charset="0"/>
              </a:rPr>
              <a:t>код</a:t>
            </a:r>
            <a:r>
              <a:rPr lang="en-US" sz="2700" i="0" cap="all" spc="-100" dirty="0">
                <a:solidFill>
                  <a:schemeClr val="bg1"/>
                </a:solidFill>
                <a:latin typeface="Calibri" panose="020F0502020204030204" pitchFamily="34" charset="0"/>
                <a:ea typeface="+mj-lt"/>
                <a:cs typeface="Calibri" panose="020F0502020204030204" pitchFamily="34" charset="0"/>
              </a:rPr>
              <a:t>, </a:t>
            </a:r>
            <a:r>
              <a:rPr lang="en-US" sz="2700" i="0" cap="all" spc="-100" dirty="0" err="1">
                <a:solidFill>
                  <a:schemeClr val="bg1"/>
                </a:solidFill>
                <a:latin typeface="Calibri" panose="020F0502020204030204" pitchFamily="34" charset="0"/>
                <a:ea typeface="+mj-lt"/>
                <a:cs typeface="Calibri" panose="020F0502020204030204" pitchFamily="34" charset="0"/>
              </a:rPr>
              <a:t>но</a:t>
            </a:r>
            <a:r>
              <a:rPr lang="en-US" sz="2700" i="0" cap="all" spc="-100" dirty="0">
                <a:solidFill>
                  <a:schemeClr val="bg1"/>
                </a:solidFill>
                <a:latin typeface="Calibri" panose="020F0502020204030204" pitchFamily="34" charset="0"/>
                <a:ea typeface="+mj-lt"/>
                <a:cs typeface="Calibri" panose="020F0502020204030204" pitchFamily="34" charset="0"/>
              </a:rPr>
              <a:t> </a:t>
            </a:r>
            <a:r>
              <a:rPr lang="en-US" sz="2700" i="0" cap="all" spc="-100" dirty="0" err="1">
                <a:solidFill>
                  <a:schemeClr val="bg1"/>
                </a:solidFill>
                <a:latin typeface="Calibri" panose="020F0502020204030204" pitchFamily="34" charset="0"/>
                <a:ea typeface="+mj-lt"/>
                <a:cs typeface="Calibri" panose="020F0502020204030204" pitchFamily="34" charset="0"/>
              </a:rPr>
              <a:t>иногда</a:t>
            </a:r>
            <a:r>
              <a:rPr lang="en-US" sz="2700" i="0" cap="all" spc="-100" dirty="0">
                <a:solidFill>
                  <a:schemeClr val="bg1"/>
                </a:solidFill>
                <a:latin typeface="Calibri" panose="020F0502020204030204" pitchFamily="34" charset="0"/>
                <a:ea typeface="+mj-lt"/>
                <a:cs typeface="Calibri" panose="020F0502020204030204" pitchFamily="34" charset="0"/>
              </a:rPr>
              <a:t> и </a:t>
            </a:r>
            <a:r>
              <a:rPr lang="en-US" sz="2700" i="0" cap="all" spc="-100" dirty="0" err="1">
                <a:solidFill>
                  <a:schemeClr val="bg1"/>
                </a:solidFill>
                <a:latin typeface="Calibri" panose="020F0502020204030204" pitchFamily="34" charset="0"/>
                <a:ea typeface="+mj-lt"/>
                <a:cs typeface="Calibri" panose="020F0502020204030204" pitchFamily="34" charset="0"/>
              </a:rPr>
              <a:t>другие</a:t>
            </a:r>
            <a:r>
              <a:rPr lang="en-US" sz="2700" i="0" cap="all" spc="-100" dirty="0">
                <a:solidFill>
                  <a:schemeClr val="bg1"/>
                </a:solidFill>
                <a:latin typeface="Calibri" panose="020F0502020204030204" pitchFamily="34" charset="0"/>
                <a:ea typeface="+mj-lt"/>
                <a:cs typeface="Calibri" panose="020F0502020204030204" pitchFamily="34" charset="0"/>
              </a:rPr>
              <a:t> </a:t>
            </a:r>
            <a:r>
              <a:rPr lang="en-US" sz="2700" i="0" cap="all" spc="-100" dirty="0" err="1">
                <a:solidFill>
                  <a:schemeClr val="bg1"/>
                </a:solidFill>
                <a:latin typeface="Calibri" panose="020F0502020204030204" pitchFamily="34" charset="0"/>
                <a:ea typeface="+mj-lt"/>
                <a:cs typeface="Calibri" panose="020F0502020204030204" pitchFamily="34" charset="0"/>
              </a:rPr>
              <a:t>вещи</a:t>
            </a:r>
            <a:r>
              <a:rPr lang="en-US" sz="2700" i="0" cap="all" spc="-100" dirty="0">
                <a:solidFill>
                  <a:schemeClr val="bg1"/>
                </a:solidFill>
                <a:latin typeface="Calibri" panose="020F0502020204030204" pitchFamily="34" charset="0"/>
                <a:ea typeface="+mj-lt"/>
                <a:cs typeface="Calibri" panose="020F0502020204030204" pitchFamily="34" charset="0"/>
              </a:rPr>
              <a:t>. </a:t>
            </a:r>
            <a:r>
              <a:rPr lang="en-US" sz="2700" i="0" cap="all" spc="-100" dirty="0" err="1">
                <a:solidFill>
                  <a:schemeClr val="bg1"/>
                </a:solidFill>
                <a:latin typeface="Calibri" panose="020F0502020204030204" pitchFamily="34" charset="0"/>
                <a:ea typeface="+mj-lt"/>
                <a:cs typeface="Calibri" panose="020F0502020204030204" pitchFamily="34" charset="0"/>
              </a:rPr>
              <a:t>Репозиторий</a:t>
            </a:r>
            <a:r>
              <a:rPr lang="en-US" sz="2700" i="0" cap="all" spc="-100" dirty="0">
                <a:solidFill>
                  <a:schemeClr val="bg1"/>
                </a:solidFill>
                <a:latin typeface="Calibri" panose="020F0502020204030204" pitchFamily="34" charset="0"/>
                <a:ea typeface="+mj-lt"/>
                <a:cs typeface="Calibri" panose="020F0502020204030204" pitchFamily="34" charset="0"/>
              </a:rPr>
              <a:t> </a:t>
            </a:r>
            <a:r>
              <a:rPr lang="en-US" sz="2700" i="0" cap="all" spc="-100" dirty="0" err="1">
                <a:solidFill>
                  <a:schemeClr val="bg1"/>
                </a:solidFill>
                <a:latin typeface="Calibri" panose="020F0502020204030204" pitchFamily="34" charset="0"/>
                <a:ea typeface="+mj-lt"/>
                <a:cs typeface="Calibri" panose="020F0502020204030204" pitchFamily="34" charset="0"/>
              </a:rPr>
              <a:t>отличается</a:t>
            </a:r>
            <a:r>
              <a:rPr lang="en-US" sz="2700" i="0" cap="all" spc="-100" dirty="0">
                <a:solidFill>
                  <a:schemeClr val="bg1"/>
                </a:solidFill>
                <a:latin typeface="Calibri" panose="020F0502020204030204" pitchFamily="34" charset="0"/>
                <a:ea typeface="+mj-lt"/>
                <a:cs typeface="Calibri" panose="020F0502020204030204" pitchFamily="34" charset="0"/>
              </a:rPr>
              <a:t> </a:t>
            </a:r>
            <a:r>
              <a:rPr lang="en-US" sz="2700" i="0" cap="all" spc="-100" dirty="0" err="1">
                <a:solidFill>
                  <a:schemeClr val="bg1"/>
                </a:solidFill>
                <a:latin typeface="Calibri" panose="020F0502020204030204" pitchFamily="34" charset="0"/>
                <a:ea typeface="+mj-lt"/>
                <a:cs typeface="Calibri" panose="020F0502020204030204" pitchFamily="34" charset="0"/>
              </a:rPr>
              <a:t>от</a:t>
            </a:r>
            <a:r>
              <a:rPr lang="en-US" sz="2700" i="0" cap="all" spc="-100" dirty="0">
                <a:solidFill>
                  <a:schemeClr val="bg1"/>
                </a:solidFill>
                <a:latin typeface="Calibri" panose="020F0502020204030204" pitchFamily="34" charset="0"/>
                <a:ea typeface="+mj-lt"/>
                <a:cs typeface="Calibri" panose="020F0502020204030204" pitchFamily="34" charset="0"/>
              </a:rPr>
              <a:t> </a:t>
            </a:r>
            <a:r>
              <a:rPr lang="en-US" sz="2700" i="0" cap="all" spc="-100" dirty="0" err="1">
                <a:solidFill>
                  <a:schemeClr val="bg1"/>
                </a:solidFill>
                <a:latin typeface="Calibri" panose="020F0502020204030204" pitchFamily="34" charset="0"/>
                <a:ea typeface="+mj-lt"/>
                <a:cs typeface="Calibri" panose="020F0502020204030204" pitchFamily="34" charset="0"/>
              </a:rPr>
              <a:t>обычной</a:t>
            </a:r>
            <a:r>
              <a:rPr lang="en-US" sz="2700" i="0" cap="all" spc="-100" dirty="0">
                <a:solidFill>
                  <a:schemeClr val="bg1"/>
                </a:solidFill>
                <a:latin typeface="Calibri" panose="020F0502020204030204" pitchFamily="34" charset="0"/>
                <a:ea typeface="+mj-lt"/>
                <a:cs typeface="Calibri" panose="020F0502020204030204" pitchFamily="34" charset="0"/>
              </a:rPr>
              <a:t> </a:t>
            </a:r>
            <a:r>
              <a:rPr lang="en-US" sz="2700" i="0" cap="all" spc="-100" dirty="0" err="1">
                <a:solidFill>
                  <a:schemeClr val="bg1"/>
                </a:solidFill>
                <a:latin typeface="Calibri" panose="020F0502020204030204" pitchFamily="34" charset="0"/>
                <a:ea typeface="+mj-lt"/>
                <a:cs typeface="Calibri" panose="020F0502020204030204" pitchFamily="34" charset="0"/>
              </a:rPr>
              <a:t>папки</a:t>
            </a:r>
            <a:r>
              <a:rPr lang="en-US" sz="2700" i="0" cap="all" spc="-100" dirty="0">
                <a:solidFill>
                  <a:schemeClr val="bg1"/>
                </a:solidFill>
                <a:latin typeface="Calibri" panose="020F0502020204030204" pitchFamily="34" charset="0"/>
                <a:ea typeface="+mj-lt"/>
                <a:cs typeface="Calibri" panose="020F0502020204030204" pitchFamily="34" charset="0"/>
              </a:rPr>
              <a:t> </a:t>
            </a:r>
            <a:r>
              <a:rPr lang="en-US" sz="2700" i="0" cap="all" spc="-100" dirty="0" err="1">
                <a:solidFill>
                  <a:schemeClr val="bg1"/>
                </a:solidFill>
                <a:latin typeface="Calibri" panose="020F0502020204030204" pitchFamily="34" charset="0"/>
                <a:ea typeface="+mj-lt"/>
                <a:cs typeface="Calibri" panose="020F0502020204030204" pitchFamily="34" charset="0"/>
              </a:rPr>
              <a:t>вашего</a:t>
            </a:r>
            <a:r>
              <a:rPr lang="en-US" sz="2700" i="0" cap="all" spc="-100" dirty="0">
                <a:solidFill>
                  <a:schemeClr val="bg1"/>
                </a:solidFill>
                <a:latin typeface="Calibri" panose="020F0502020204030204" pitchFamily="34" charset="0"/>
                <a:ea typeface="+mj-lt"/>
                <a:cs typeface="Calibri" panose="020F0502020204030204" pitchFamily="34" charset="0"/>
              </a:rPr>
              <a:t> </a:t>
            </a:r>
            <a:r>
              <a:rPr lang="en-US" sz="2700" i="0" cap="all" spc="-100" dirty="0" err="1">
                <a:solidFill>
                  <a:schemeClr val="bg1"/>
                </a:solidFill>
                <a:latin typeface="Calibri" panose="020F0502020204030204" pitchFamily="34" charset="0"/>
                <a:ea typeface="+mj-lt"/>
                <a:cs typeface="Calibri" panose="020F0502020204030204" pitchFamily="34" charset="0"/>
              </a:rPr>
              <a:t>проекта</a:t>
            </a:r>
            <a:r>
              <a:rPr lang="en-US" sz="2700" i="0" cap="all" spc="-100" dirty="0">
                <a:solidFill>
                  <a:schemeClr val="bg1"/>
                </a:solidFill>
                <a:latin typeface="Calibri" panose="020F0502020204030204" pitchFamily="34" charset="0"/>
                <a:ea typeface="+mj-lt"/>
                <a:cs typeface="Calibri" panose="020F0502020204030204" pitchFamily="34" charset="0"/>
              </a:rPr>
              <a:t> </a:t>
            </a:r>
            <a:r>
              <a:rPr lang="en-US" sz="2700" i="0" cap="all" spc="-100" dirty="0" err="1">
                <a:solidFill>
                  <a:schemeClr val="bg1"/>
                </a:solidFill>
                <a:latin typeface="Calibri" panose="020F0502020204030204" pitchFamily="34" charset="0"/>
                <a:ea typeface="+mj-lt"/>
                <a:cs typeface="Calibri" panose="020F0502020204030204" pitchFamily="34" charset="0"/>
              </a:rPr>
              <a:t>тем</a:t>
            </a:r>
            <a:r>
              <a:rPr lang="en-US" sz="2700" i="0" cap="all" spc="-100" dirty="0">
                <a:solidFill>
                  <a:schemeClr val="bg1"/>
                </a:solidFill>
                <a:latin typeface="Calibri" panose="020F0502020204030204" pitchFamily="34" charset="0"/>
                <a:ea typeface="+mj-lt"/>
                <a:cs typeface="Calibri" panose="020F0502020204030204" pitchFamily="34" charset="0"/>
              </a:rPr>
              <a:t>, </a:t>
            </a:r>
            <a:r>
              <a:rPr lang="en-US" sz="2700" i="0" cap="all" spc="-100" dirty="0" err="1">
                <a:solidFill>
                  <a:schemeClr val="bg1"/>
                </a:solidFill>
                <a:latin typeface="Calibri" panose="020F0502020204030204" pitchFamily="34" charset="0"/>
                <a:ea typeface="+mj-lt"/>
                <a:cs typeface="Calibri" panose="020F0502020204030204" pitchFamily="34" charset="0"/>
              </a:rPr>
              <a:t>что</a:t>
            </a:r>
            <a:r>
              <a:rPr lang="en-US" sz="2700" i="0" cap="all" spc="-100" dirty="0">
                <a:solidFill>
                  <a:schemeClr val="bg1"/>
                </a:solidFill>
                <a:latin typeface="Calibri" panose="020F0502020204030204" pitchFamily="34" charset="0"/>
                <a:ea typeface="+mj-lt"/>
                <a:cs typeface="Calibri" panose="020F0502020204030204" pitchFamily="34" charset="0"/>
              </a:rPr>
              <a:t> </a:t>
            </a:r>
            <a:r>
              <a:rPr lang="en-US" sz="2700" i="0" cap="all" spc="-100" dirty="0" err="1">
                <a:solidFill>
                  <a:schemeClr val="bg1"/>
                </a:solidFill>
                <a:latin typeface="Calibri" panose="020F0502020204030204" pitchFamily="34" charset="0"/>
                <a:ea typeface="+mj-lt"/>
                <a:cs typeface="Calibri" panose="020F0502020204030204" pitchFamily="34" charset="0"/>
              </a:rPr>
              <a:t>хранит</a:t>
            </a:r>
            <a:r>
              <a:rPr lang="en-US" sz="2700" i="0" cap="all" spc="-100" dirty="0">
                <a:solidFill>
                  <a:schemeClr val="bg1"/>
                </a:solidFill>
                <a:latin typeface="Calibri" panose="020F0502020204030204" pitchFamily="34" charset="0"/>
                <a:ea typeface="+mj-lt"/>
                <a:cs typeface="Calibri" panose="020F0502020204030204" pitchFamily="34" charset="0"/>
              </a:rPr>
              <a:t> </a:t>
            </a:r>
            <a:r>
              <a:rPr lang="en-US" sz="2700" i="0" cap="all" spc="-100" dirty="0" err="1">
                <a:solidFill>
                  <a:schemeClr val="bg1"/>
                </a:solidFill>
                <a:latin typeface="Calibri" panose="020F0502020204030204" pitchFamily="34" charset="0"/>
                <a:ea typeface="+mj-lt"/>
                <a:cs typeface="Calibri" panose="020F0502020204030204" pitchFamily="34" charset="0"/>
              </a:rPr>
              <a:t>полноценно</a:t>
            </a:r>
            <a:r>
              <a:rPr lang="en-US" sz="2700" i="0" cap="all" spc="-100" dirty="0">
                <a:solidFill>
                  <a:schemeClr val="bg1"/>
                </a:solidFill>
                <a:latin typeface="Calibri" panose="020F0502020204030204" pitchFamily="34" charset="0"/>
                <a:ea typeface="+mj-lt"/>
                <a:cs typeface="Calibri" panose="020F0502020204030204" pitchFamily="34" charset="0"/>
              </a:rPr>
              <a:t> </a:t>
            </a:r>
            <a:r>
              <a:rPr lang="en-US" sz="2700" i="0" cap="all" spc="-100" dirty="0" err="1">
                <a:solidFill>
                  <a:schemeClr val="bg1"/>
                </a:solidFill>
                <a:latin typeface="Calibri" panose="020F0502020204030204" pitchFamily="34" charset="0"/>
                <a:ea typeface="+mj-lt"/>
                <a:cs typeface="Calibri" panose="020F0502020204030204" pitchFamily="34" charset="0"/>
              </a:rPr>
              <a:t>слепки</a:t>
            </a:r>
            <a:r>
              <a:rPr lang="en-US" sz="2700" i="0" cap="all" spc="-100" dirty="0">
                <a:solidFill>
                  <a:schemeClr val="bg1"/>
                </a:solidFill>
                <a:latin typeface="Calibri" panose="020F0502020204030204" pitchFamily="34" charset="0"/>
                <a:ea typeface="+mj-lt"/>
                <a:cs typeface="Calibri" panose="020F0502020204030204" pitchFamily="34" charset="0"/>
              </a:rPr>
              <a:t> </a:t>
            </a:r>
            <a:r>
              <a:rPr lang="en-US" sz="2700" i="0" cap="all" spc="-100" dirty="0" err="1">
                <a:solidFill>
                  <a:schemeClr val="bg1"/>
                </a:solidFill>
                <a:latin typeface="Calibri" panose="020F0502020204030204" pitchFamily="34" charset="0"/>
                <a:ea typeface="+mj-lt"/>
                <a:cs typeface="Calibri" panose="020F0502020204030204" pitchFamily="34" charset="0"/>
              </a:rPr>
              <a:t>всех</a:t>
            </a:r>
            <a:r>
              <a:rPr lang="en-US" sz="2700" i="0" cap="all" spc="-100" dirty="0">
                <a:solidFill>
                  <a:schemeClr val="bg1"/>
                </a:solidFill>
                <a:latin typeface="Calibri" panose="020F0502020204030204" pitchFamily="34" charset="0"/>
                <a:ea typeface="+mj-lt"/>
                <a:cs typeface="Calibri" panose="020F0502020204030204" pitchFamily="34" charset="0"/>
              </a:rPr>
              <a:t> </a:t>
            </a:r>
            <a:r>
              <a:rPr lang="en-US" sz="2700" i="0" cap="all" spc="-100" dirty="0" err="1">
                <a:solidFill>
                  <a:schemeClr val="bg1"/>
                </a:solidFill>
                <a:latin typeface="Calibri" panose="020F0502020204030204" pitchFamily="34" charset="0"/>
                <a:ea typeface="+mj-lt"/>
                <a:cs typeface="Calibri" panose="020F0502020204030204" pitchFamily="34" charset="0"/>
              </a:rPr>
              <a:t>изменений</a:t>
            </a:r>
            <a:r>
              <a:rPr lang="en-US" sz="2700" i="0" cap="all" spc="-100" dirty="0">
                <a:solidFill>
                  <a:schemeClr val="bg1"/>
                </a:solidFill>
                <a:latin typeface="Calibri" panose="020F0502020204030204" pitchFamily="34" charset="0"/>
                <a:ea typeface="+mj-lt"/>
                <a:cs typeface="Calibri" panose="020F0502020204030204" pitchFamily="34" charset="0"/>
              </a:rPr>
              <a:t> (</a:t>
            </a:r>
            <a:r>
              <a:rPr lang="en-US" sz="2700" i="0" cap="all" spc="-100" dirty="0" err="1">
                <a:solidFill>
                  <a:schemeClr val="bg1"/>
                </a:solidFill>
                <a:latin typeface="Calibri" panose="020F0502020204030204" pitchFamily="34" charset="0"/>
                <a:ea typeface="+mj-lt"/>
                <a:cs typeface="Calibri" panose="020F0502020204030204" pitchFamily="34" charset="0"/>
              </a:rPr>
              <a:t>кто</a:t>
            </a:r>
            <a:r>
              <a:rPr lang="en-US" sz="2700" i="0" cap="all" spc="-100" dirty="0">
                <a:solidFill>
                  <a:schemeClr val="bg1"/>
                </a:solidFill>
                <a:latin typeface="Calibri" panose="020F0502020204030204" pitchFamily="34" charset="0"/>
                <a:ea typeface="+mj-lt"/>
                <a:cs typeface="Calibri" panose="020F0502020204030204" pitchFamily="34" charset="0"/>
              </a:rPr>
              <a:t>, </a:t>
            </a:r>
            <a:r>
              <a:rPr lang="en-US" sz="2700" i="0" cap="all" spc="-100" dirty="0" err="1">
                <a:solidFill>
                  <a:schemeClr val="bg1"/>
                </a:solidFill>
                <a:latin typeface="Calibri" panose="020F0502020204030204" pitchFamily="34" charset="0"/>
                <a:ea typeface="+mj-lt"/>
                <a:cs typeface="Calibri" panose="020F0502020204030204" pitchFamily="34" charset="0"/>
              </a:rPr>
              <a:t>когда</a:t>
            </a:r>
            <a:r>
              <a:rPr lang="en-US" sz="2700" i="0" cap="all" spc="-100" dirty="0">
                <a:solidFill>
                  <a:schemeClr val="bg1"/>
                </a:solidFill>
                <a:latin typeface="Calibri" panose="020F0502020204030204" pitchFamily="34" charset="0"/>
                <a:ea typeface="+mj-lt"/>
                <a:cs typeface="Calibri" panose="020F0502020204030204" pitchFamily="34" charset="0"/>
              </a:rPr>
              <a:t>, </a:t>
            </a:r>
            <a:r>
              <a:rPr lang="en-US" sz="2700" i="0" cap="all" spc="-100" dirty="0" err="1">
                <a:solidFill>
                  <a:schemeClr val="bg1"/>
                </a:solidFill>
                <a:latin typeface="Calibri" panose="020F0502020204030204" pitchFamily="34" charset="0"/>
                <a:ea typeface="+mj-lt"/>
                <a:cs typeface="Calibri" panose="020F0502020204030204" pitchFamily="34" charset="0"/>
              </a:rPr>
              <a:t>что</a:t>
            </a:r>
            <a:r>
              <a:rPr lang="en-US" sz="2700" i="0" cap="all" spc="-100" dirty="0">
                <a:solidFill>
                  <a:schemeClr val="bg1"/>
                </a:solidFill>
                <a:latin typeface="Calibri" panose="020F0502020204030204" pitchFamily="34" charset="0"/>
                <a:ea typeface="+mj-lt"/>
                <a:cs typeface="Calibri" panose="020F0502020204030204" pitchFamily="34" charset="0"/>
              </a:rPr>
              <a:t> </a:t>
            </a:r>
            <a:r>
              <a:rPr lang="en-US" sz="2700" i="0" cap="all" spc="-100" dirty="0" err="1">
                <a:solidFill>
                  <a:schemeClr val="bg1"/>
                </a:solidFill>
                <a:latin typeface="Calibri" panose="020F0502020204030204" pitchFamily="34" charset="0"/>
                <a:ea typeface="+mj-lt"/>
                <a:cs typeface="Calibri" panose="020F0502020204030204" pitchFamily="34" charset="0"/>
              </a:rPr>
              <a:t>изменил</a:t>
            </a:r>
            <a:r>
              <a:rPr lang="en-US" sz="2700" i="0" cap="all" spc="-100" dirty="0">
                <a:solidFill>
                  <a:schemeClr val="bg1"/>
                </a:solidFill>
                <a:latin typeface="Calibri" panose="020F0502020204030204" pitchFamily="34" charset="0"/>
                <a:ea typeface="+mj-lt"/>
                <a:cs typeface="Calibri" panose="020F0502020204030204" pitchFamily="34" charset="0"/>
              </a:rPr>
              <a:t>). </a:t>
            </a:r>
            <a:r>
              <a:rPr lang="en-US" sz="2700" i="0" cap="all" spc="-100" dirty="0" err="1">
                <a:solidFill>
                  <a:schemeClr val="bg1"/>
                </a:solidFill>
                <a:latin typeface="Calibri" panose="020F0502020204030204" pitchFamily="34" charset="0"/>
                <a:ea typeface="+mj-lt"/>
                <a:cs typeface="Calibri" panose="020F0502020204030204" pitchFamily="34" charset="0"/>
              </a:rPr>
              <a:t>Это</a:t>
            </a:r>
            <a:r>
              <a:rPr lang="en-US" sz="2700" i="0" cap="all" spc="-100" dirty="0">
                <a:solidFill>
                  <a:schemeClr val="bg1"/>
                </a:solidFill>
                <a:latin typeface="Calibri" panose="020F0502020204030204" pitchFamily="34" charset="0"/>
                <a:ea typeface="+mj-lt"/>
                <a:cs typeface="Calibri" panose="020F0502020204030204" pitchFamily="34" charset="0"/>
              </a:rPr>
              <a:t> </a:t>
            </a:r>
            <a:r>
              <a:rPr lang="en-US" sz="2700" i="0" cap="all" spc="-100" dirty="0" err="1">
                <a:solidFill>
                  <a:schemeClr val="bg1"/>
                </a:solidFill>
                <a:latin typeface="Calibri" panose="020F0502020204030204" pitchFamily="34" charset="0"/>
                <a:ea typeface="+mj-lt"/>
                <a:cs typeface="Calibri" panose="020F0502020204030204" pitchFamily="34" charset="0"/>
              </a:rPr>
              <a:t>позволяет</a:t>
            </a:r>
            <a:r>
              <a:rPr lang="en-US" sz="2700" i="0" cap="all" spc="-100" dirty="0">
                <a:solidFill>
                  <a:schemeClr val="bg1"/>
                </a:solidFill>
                <a:latin typeface="Calibri" panose="020F0502020204030204" pitchFamily="34" charset="0"/>
                <a:ea typeface="+mj-lt"/>
                <a:cs typeface="Calibri" panose="020F0502020204030204" pitchFamily="34" charset="0"/>
              </a:rPr>
              <a:t> </a:t>
            </a:r>
            <a:r>
              <a:rPr lang="en-US" sz="2700" i="0" cap="all" spc="-100" dirty="0" err="1">
                <a:solidFill>
                  <a:schemeClr val="bg1"/>
                </a:solidFill>
                <a:latin typeface="Calibri" panose="020F0502020204030204" pitchFamily="34" charset="0"/>
                <a:ea typeface="+mj-lt"/>
                <a:cs typeface="Calibri" panose="020F0502020204030204" pitchFamily="34" charset="0"/>
              </a:rPr>
              <a:t>гибко</a:t>
            </a:r>
            <a:r>
              <a:rPr lang="en-US" sz="2700" i="0" cap="all" spc="-100" dirty="0">
                <a:solidFill>
                  <a:schemeClr val="bg1"/>
                </a:solidFill>
                <a:latin typeface="Calibri" panose="020F0502020204030204" pitchFamily="34" charset="0"/>
                <a:ea typeface="+mj-lt"/>
                <a:cs typeface="Calibri" panose="020F0502020204030204" pitchFamily="34" charset="0"/>
              </a:rPr>
              <a:t> </a:t>
            </a:r>
            <a:r>
              <a:rPr lang="en-US" sz="2700" i="0" cap="all" spc="-100" dirty="0" err="1">
                <a:solidFill>
                  <a:schemeClr val="bg1"/>
                </a:solidFill>
                <a:latin typeface="Calibri" panose="020F0502020204030204" pitchFamily="34" charset="0"/>
                <a:ea typeface="+mj-lt"/>
                <a:cs typeface="Calibri" panose="020F0502020204030204" pitchFamily="34" charset="0"/>
              </a:rPr>
              <a:t>управлять</a:t>
            </a:r>
            <a:r>
              <a:rPr lang="en-US" sz="2700" i="0" cap="all" spc="-100" dirty="0">
                <a:solidFill>
                  <a:schemeClr val="bg1"/>
                </a:solidFill>
                <a:latin typeface="Calibri" panose="020F0502020204030204" pitchFamily="34" charset="0"/>
                <a:ea typeface="+mj-lt"/>
                <a:cs typeface="Calibri" panose="020F0502020204030204" pitchFamily="34" charset="0"/>
              </a:rPr>
              <a:t> </a:t>
            </a:r>
            <a:r>
              <a:rPr lang="en-US" sz="2700" i="0" cap="all" spc="-100" dirty="0" err="1">
                <a:solidFill>
                  <a:schemeClr val="bg1"/>
                </a:solidFill>
                <a:latin typeface="Calibri" panose="020F0502020204030204" pitchFamily="34" charset="0"/>
                <a:ea typeface="+mj-lt"/>
                <a:cs typeface="Calibri" panose="020F0502020204030204" pitchFamily="34" charset="0"/>
              </a:rPr>
              <a:t>историей</a:t>
            </a:r>
            <a:r>
              <a:rPr lang="en-US" sz="2700" i="0" cap="all" spc="-100" dirty="0">
                <a:solidFill>
                  <a:schemeClr val="bg1"/>
                </a:solidFill>
                <a:latin typeface="Calibri" panose="020F0502020204030204" pitchFamily="34" charset="0"/>
                <a:ea typeface="+mj-lt"/>
                <a:cs typeface="Calibri" panose="020F0502020204030204" pitchFamily="34" charset="0"/>
              </a:rPr>
              <a:t> </a:t>
            </a:r>
            <a:r>
              <a:rPr lang="en-US" sz="2700" i="0" cap="all" spc="-100" dirty="0" err="1">
                <a:solidFill>
                  <a:schemeClr val="bg1"/>
                </a:solidFill>
                <a:latin typeface="Calibri" panose="020F0502020204030204" pitchFamily="34" charset="0"/>
                <a:ea typeface="+mj-lt"/>
                <a:cs typeface="Calibri" panose="020F0502020204030204" pitchFamily="34" charset="0"/>
              </a:rPr>
              <a:t>вашего</a:t>
            </a:r>
            <a:r>
              <a:rPr lang="en-US" sz="2700" i="0" cap="all" spc="-100" dirty="0">
                <a:solidFill>
                  <a:schemeClr val="bg1"/>
                </a:solidFill>
                <a:latin typeface="Calibri" panose="020F0502020204030204" pitchFamily="34" charset="0"/>
                <a:ea typeface="+mj-lt"/>
                <a:cs typeface="Calibri" panose="020F0502020204030204" pitchFamily="34" charset="0"/>
              </a:rPr>
              <a:t> </a:t>
            </a:r>
            <a:r>
              <a:rPr lang="en-US" sz="2700" i="0" cap="all" spc="-100" dirty="0" err="1">
                <a:solidFill>
                  <a:schemeClr val="bg1"/>
                </a:solidFill>
                <a:latin typeface="Calibri" panose="020F0502020204030204" pitchFamily="34" charset="0"/>
                <a:ea typeface="+mj-lt"/>
                <a:cs typeface="Calibri" panose="020F0502020204030204" pitchFamily="34" charset="0"/>
              </a:rPr>
              <a:t>проекта</a:t>
            </a:r>
            <a:r>
              <a:rPr lang="en-US" sz="2700" i="0" cap="all" spc="-100" dirty="0">
                <a:solidFill>
                  <a:schemeClr val="bg1"/>
                </a:solidFill>
                <a:latin typeface="Calibri" panose="020F0502020204030204" pitchFamily="34" charset="0"/>
                <a:ea typeface="+mj-lt"/>
                <a:cs typeface="Calibri" panose="020F0502020204030204" pitchFamily="34" charset="0"/>
              </a:rPr>
              <a:t> и </a:t>
            </a:r>
            <a:r>
              <a:rPr lang="en-US" sz="2700" i="0" cap="all" spc="-100" dirty="0" err="1">
                <a:solidFill>
                  <a:schemeClr val="bg1"/>
                </a:solidFill>
                <a:latin typeface="Calibri" panose="020F0502020204030204" pitchFamily="34" charset="0"/>
                <a:ea typeface="+mj-lt"/>
                <a:cs typeface="Calibri" panose="020F0502020204030204" pitchFamily="34" charset="0"/>
              </a:rPr>
              <a:t>отслеживать</a:t>
            </a:r>
            <a:r>
              <a:rPr lang="en-US" sz="2700" i="0" cap="all" spc="-100" dirty="0">
                <a:solidFill>
                  <a:schemeClr val="bg1"/>
                </a:solidFill>
                <a:latin typeface="Calibri" panose="020F0502020204030204" pitchFamily="34" charset="0"/>
                <a:ea typeface="+mj-lt"/>
                <a:cs typeface="Calibri" panose="020F0502020204030204" pitchFamily="34" charset="0"/>
              </a:rPr>
              <a:t> </a:t>
            </a:r>
            <a:r>
              <a:rPr lang="en-US" sz="2700" i="0" cap="all" spc="-100" dirty="0" err="1">
                <a:solidFill>
                  <a:schemeClr val="bg1"/>
                </a:solidFill>
                <a:latin typeface="Calibri" panose="020F0502020204030204" pitchFamily="34" charset="0"/>
                <a:ea typeface="+mj-lt"/>
                <a:cs typeface="Calibri" panose="020F0502020204030204" pitchFamily="34" charset="0"/>
              </a:rPr>
              <a:t>любые</a:t>
            </a:r>
            <a:r>
              <a:rPr lang="en-US" sz="2700" i="0" cap="all" spc="-100" dirty="0">
                <a:solidFill>
                  <a:schemeClr val="bg1"/>
                </a:solidFill>
                <a:latin typeface="Calibri" panose="020F0502020204030204" pitchFamily="34" charset="0"/>
                <a:ea typeface="+mj-lt"/>
                <a:cs typeface="Calibri" panose="020F0502020204030204" pitchFamily="34" charset="0"/>
              </a:rPr>
              <a:t> </a:t>
            </a:r>
            <a:r>
              <a:rPr lang="en-US" sz="2700" i="0" cap="all" spc="-100" dirty="0" err="1">
                <a:solidFill>
                  <a:schemeClr val="bg1"/>
                </a:solidFill>
                <a:latin typeface="Calibri" panose="020F0502020204030204" pitchFamily="34" charset="0"/>
                <a:ea typeface="+mj-lt"/>
                <a:cs typeface="Calibri" panose="020F0502020204030204" pitchFamily="34" charset="0"/>
              </a:rPr>
              <a:t>изменения</a:t>
            </a:r>
            <a:r>
              <a:rPr lang="en-US" sz="2700" i="0" cap="all" spc="-100" dirty="0">
                <a:solidFill>
                  <a:schemeClr val="bg1"/>
                </a:solidFill>
                <a:latin typeface="Calibri" panose="020F0502020204030204" pitchFamily="34" charset="0"/>
                <a:ea typeface="+mj-lt"/>
                <a:cs typeface="Calibri" panose="020F0502020204030204" pitchFamily="34" charset="0"/>
              </a:rPr>
              <a:t>.</a:t>
            </a:r>
            <a:b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>
              <a:lnSpc>
                <a:spcPct val="83000"/>
              </a:lnSpc>
            </a:pPr>
            <a:br>
              <a:rPr lang="en-US" dirty="0"/>
            </a:br>
            <a:endParaRPr lang="en-US" dirty="0"/>
          </a:p>
        </p:txBody>
      </p:sp>
      <p:sp>
        <p:nvSpPr>
          <p:cNvPr id="55" name="Rectangle 59">
            <a:extLst>
              <a:ext uri="{FF2B5EF4-FFF2-40B4-BE49-F238E27FC236}">
                <a16:creationId xmlns:a16="http://schemas.microsoft.com/office/drawing/2014/main" id="{8EEA5BB7-5B71-4B52-AD7F-3BA82A6177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446824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A1BDD5A-B952-463D-8BF6-F89EC6F21C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50180" y="455369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A2C2EF86-4721-4AC5-AC3A-5343FE12BA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941820" y="455369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F42A6C7C-49DA-4D7E-9647-1696C74DF8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50180" y="1100664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13055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80000"/>
                <a:shade val="100000"/>
                <a:satMod val="300000"/>
              </a:schemeClr>
            </a:gs>
            <a:gs pos="100000">
              <a:schemeClr val="bg1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ED16E2B-CBCD-436E-BF10-A732D76E3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sz="4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Типы репозиториев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505339C-B767-4176-B211-D8F562DDCF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622" y="2103120"/>
            <a:ext cx="11363194" cy="3849624"/>
          </a:xfrm>
        </p:spPr>
        <p:txBody>
          <a:bodyPr anchor="ctr">
            <a:normAutofit/>
          </a:bodyPr>
          <a:lstStyle/>
          <a:p>
            <a:pPr>
              <a:buNone/>
            </a:pPr>
            <a:r>
              <a:rPr lang="ru-RU" sz="2700" dirty="0">
                <a:ea typeface="+mn-lt"/>
                <a:cs typeface="+mn-lt"/>
              </a:rPr>
              <a:t>1) Локальные (</a:t>
            </a:r>
            <a:r>
              <a:rPr lang="ru-RU" sz="2700" dirty="0" err="1">
                <a:ea typeface="+mn-lt"/>
                <a:cs typeface="+mn-lt"/>
              </a:rPr>
              <a:t>local</a:t>
            </a:r>
            <a:r>
              <a:rPr lang="ru-RU" sz="2700" dirty="0">
                <a:ea typeface="+mn-lt"/>
                <a:cs typeface="+mn-lt"/>
              </a:rPr>
              <a:t>) - хранятся на персональном компьютере (ПК) </a:t>
            </a:r>
            <a:endParaRPr lang="ru-RU" sz="2700"/>
          </a:p>
          <a:p>
            <a:pPr>
              <a:buNone/>
            </a:pPr>
            <a:r>
              <a:rPr lang="ru-RU" sz="2700" dirty="0">
                <a:ea typeface="+mn-lt"/>
                <a:cs typeface="+mn-lt"/>
              </a:rPr>
              <a:t>2) Удаленные (</a:t>
            </a:r>
            <a:r>
              <a:rPr lang="ru-RU" sz="2700" dirty="0" err="1">
                <a:ea typeface="+mn-lt"/>
                <a:cs typeface="+mn-lt"/>
              </a:rPr>
              <a:t>remote</a:t>
            </a:r>
            <a:r>
              <a:rPr lang="ru-RU" sz="2700" dirty="0">
                <a:ea typeface="+mn-lt"/>
                <a:cs typeface="+mn-lt"/>
              </a:rPr>
              <a:t>) - хранятся на серверах и хранилищах</a:t>
            </a:r>
            <a:endParaRPr lang="ru-RU" sz="2700" dirty="0"/>
          </a:p>
          <a:p>
            <a:pPr marL="0" indent="0">
              <a:buNone/>
            </a:pP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42797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80000"/>
                <a:shade val="100000"/>
                <a:satMod val="300000"/>
              </a:schemeClr>
            </a:gs>
            <a:gs pos="100000">
              <a:schemeClr val="bg1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D15573D-0E45-4691-B525-471152EC1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E448559-19A4-4252-8C27-54C1DA906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4419599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B19C35E-4E30-4F1D-9FC2-F2FA6191E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819" y="466344"/>
            <a:ext cx="3959352" cy="592531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ED16E2B-CBCD-436E-BF10-A732D76E31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473" y="875324"/>
            <a:ext cx="3943605" cy="5093520"/>
          </a:xfrm>
        </p:spPr>
        <p:txBody>
          <a:bodyPr>
            <a:normAutofit/>
          </a:bodyPr>
          <a:lstStyle/>
          <a:p>
            <a:pPr algn="ctr"/>
            <a:r>
              <a:rPr lang="ru-RU" sz="3200" b="1" i="0"/>
              <a:t>Создание </a:t>
            </a:r>
            <a:br>
              <a:rPr lang="ru-RU" sz="3200" b="1" i="0"/>
            </a:br>
            <a:r>
              <a:rPr lang="ru-RU" sz="3200" b="1" i="0"/>
              <a:t>git репозитория через терминал</a:t>
            </a:r>
            <a:endParaRPr lang="ru-RU" sz="3200" b="1" i="0">
              <a:solidFill>
                <a:schemeClr val="tx1"/>
              </a:solidFill>
            </a:endParaRPr>
          </a:p>
        </p:txBody>
      </p:sp>
      <p:pic>
        <p:nvPicPr>
          <p:cNvPr id="4" name="Рисунок 4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1B46358E-274E-4C09-83A5-F0596F6581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78124" y="560669"/>
            <a:ext cx="5647076" cy="5473179"/>
          </a:xfrm>
        </p:spPr>
      </p:pic>
    </p:spTree>
    <p:extLst>
      <p:ext uri="{BB962C8B-B14F-4D97-AF65-F5344CB8AC3E}">
        <p14:creationId xmlns:p14="http://schemas.microsoft.com/office/powerpoint/2010/main" val="38874547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80000"/>
                <a:shade val="100000"/>
                <a:satMod val="300000"/>
              </a:schemeClr>
            </a:gs>
            <a:gs pos="100000">
              <a:schemeClr val="bg1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D15573D-0E45-4691-B525-471152EC1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E448559-19A4-4252-8C27-54C1DA906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4419599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B19C35E-4E30-4F1D-9FC2-F2FA6191E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819" y="466344"/>
            <a:ext cx="3959352" cy="592531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E11FF75-C0A3-46DE-88AA-EE443B006D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240" y="875324"/>
            <a:ext cx="3536510" cy="5093520"/>
          </a:xfrm>
        </p:spPr>
        <p:txBody>
          <a:bodyPr>
            <a:normAutofit/>
          </a:bodyPr>
          <a:lstStyle/>
          <a:p>
            <a:pPr algn="ctr"/>
            <a:r>
              <a:rPr lang="ru-RU" b="1" i="0"/>
              <a:t>Просмотр репозитория созданного </a:t>
            </a:r>
            <a:br>
              <a:rPr lang="ru-RU" b="1" i="0"/>
            </a:br>
            <a:r>
              <a:rPr lang="ru-RU" b="1" i="0"/>
              <a:t>в GitKraken через терминал </a:t>
            </a:r>
          </a:p>
          <a:p>
            <a:pPr algn="ctr"/>
            <a:endParaRPr lang="ru-RU" sz="4400" dirty="0">
              <a:solidFill>
                <a:schemeClr val="tx1"/>
              </a:solidFill>
            </a:endParaRPr>
          </a:p>
        </p:txBody>
      </p:sp>
      <p:pic>
        <p:nvPicPr>
          <p:cNvPr id="4" name="Рисунок 4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9368AB6F-D981-40FA-B160-02389A51F6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44870" y="875168"/>
            <a:ext cx="6882269" cy="4510152"/>
          </a:xfrm>
        </p:spPr>
      </p:pic>
    </p:spTree>
    <p:extLst>
      <p:ext uri="{BB962C8B-B14F-4D97-AF65-F5344CB8AC3E}">
        <p14:creationId xmlns:p14="http://schemas.microsoft.com/office/powerpoint/2010/main" val="5736983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80000"/>
                <a:shade val="100000"/>
                <a:satMod val="300000"/>
              </a:schemeClr>
            </a:gs>
            <a:gs pos="100000">
              <a:schemeClr val="bg1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D15573D-0E45-4691-B525-471152EC1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E448559-19A4-4252-8C27-54C1DA906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4419599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B19C35E-4E30-4F1D-9FC2-F2FA6191E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819" y="466344"/>
            <a:ext cx="3959352" cy="592531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E11FF75-C0A3-46DE-88AA-EE443B006D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473" y="875324"/>
            <a:ext cx="3954044" cy="5093520"/>
          </a:xfrm>
        </p:spPr>
        <p:txBody>
          <a:bodyPr>
            <a:normAutofit/>
          </a:bodyPr>
          <a:lstStyle/>
          <a:p>
            <a:pPr algn="ctr"/>
            <a:r>
              <a:rPr lang="ru-RU" sz="3200" b="1" i="0" dirty="0">
                <a:latin typeface="Calibri" panose="020F0502020204030204" pitchFamily="34" charset="0"/>
                <a:cs typeface="Calibri" panose="020F0502020204030204" pitchFamily="34" charset="0"/>
              </a:rPr>
              <a:t>(через </a:t>
            </a:r>
            <a:r>
              <a:rPr lang="ru-RU" sz="3200" b="1" i="0" dirty="0" err="1"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ru-RU" sz="3200" b="1" i="0" dirty="0"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ru-RU" sz="3200" b="1" i="0" dirty="0" err="1">
                <a:latin typeface="Calibri" panose="020F0502020204030204" pitchFamily="34" charset="0"/>
                <a:cs typeface="Calibri" panose="020F0502020204030204" pitchFamily="34" charset="0"/>
              </a:rPr>
              <a:t>Bash</a:t>
            </a:r>
            <a:r>
              <a:rPr lang="ru-RU" sz="3200" b="1" i="0" dirty="0">
                <a:latin typeface="Calibri" panose="020F0502020204030204" pitchFamily="34" charset="0"/>
                <a:cs typeface="Calibri" panose="020F0502020204030204" pitchFamily="34" charset="0"/>
              </a:rPr>
              <a:t>) </a:t>
            </a:r>
            <a:br>
              <a:rPr lang="en-US" sz="48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ru-RU" sz="3200" b="1" i="0" dirty="0">
                <a:latin typeface="Calibri" panose="020F0502020204030204" pitchFamily="34" charset="0"/>
                <a:cs typeface="Calibri" panose="020F0502020204030204" pitchFamily="34" charset="0"/>
              </a:rPr>
              <a:t>Установка </a:t>
            </a:r>
            <a:br>
              <a:rPr lang="ru-RU" sz="3200" b="1" i="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ru-RU" sz="3200" b="1" i="0" dirty="0">
                <a:latin typeface="Calibri" panose="020F0502020204030204" pitchFamily="34" charset="0"/>
                <a:cs typeface="Calibri" panose="020F0502020204030204" pitchFamily="34" charset="0"/>
              </a:rPr>
              <a:t>связи между локальным </a:t>
            </a:r>
            <a:br>
              <a:rPr lang="ru-RU" sz="3200" b="1" i="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ru-RU" sz="3200" b="1" i="0" dirty="0">
                <a:latin typeface="Calibri" panose="020F0502020204030204" pitchFamily="34" charset="0"/>
                <a:cs typeface="Calibri" panose="020F0502020204030204" pitchFamily="34" charset="0"/>
              </a:rPr>
              <a:t>и удаленным </a:t>
            </a:r>
            <a:br>
              <a:rPr lang="ru-RU" sz="3200" b="1" i="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ru-RU" sz="3200" b="1" i="0" dirty="0">
                <a:latin typeface="Calibri" panose="020F0502020204030204" pitchFamily="34" charset="0"/>
                <a:cs typeface="Calibri" panose="020F0502020204030204" pitchFamily="34" charset="0"/>
              </a:rPr>
              <a:t>репозиториями</a:t>
            </a:r>
            <a:r>
              <a:rPr lang="ru-RU" sz="4000" b="1" i="0" dirty="0"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endParaRPr lang="ru-RU" sz="4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ru-RU" sz="4400" dirty="0">
              <a:solidFill>
                <a:schemeClr val="tx1"/>
              </a:solidFill>
            </a:endParaRPr>
          </a:p>
        </p:txBody>
      </p:sp>
      <p:pic>
        <p:nvPicPr>
          <p:cNvPr id="4" name="Рисунок 4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4550788A-769D-42B5-BB73-4C5AF04545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04014" y="466651"/>
            <a:ext cx="7066692" cy="5702966"/>
          </a:xfrm>
        </p:spPr>
      </p:pic>
    </p:spTree>
    <p:extLst>
      <p:ext uri="{BB962C8B-B14F-4D97-AF65-F5344CB8AC3E}">
        <p14:creationId xmlns:p14="http://schemas.microsoft.com/office/powerpoint/2010/main" val="32141978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80000"/>
                <a:shade val="100000"/>
                <a:satMod val="300000"/>
              </a:schemeClr>
            </a:gs>
            <a:gs pos="100000">
              <a:schemeClr val="bg1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D15573D-0E45-4691-B525-471152EC1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E448559-19A4-4252-8C27-54C1DA906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4419599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B19C35E-4E30-4F1D-9FC2-F2FA6191E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819" y="466344"/>
            <a:ext cx="3959352" cy="592531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E11FF75-C0A3-46DE-88AA-EE443B006D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240" y="875324"/>
            <a:ext cx="3536510" cy="5093520"/>
          </a:xfrm>
        </p:spPr>
        <p:txBody>
          <a:bodyPr>
            <a:normAutofit/>
          </a:bodyPr>
          <a:lstStyle/>
          <a:p>
            <a:pPr algn="ctr"/>
            <a:r>
              <a:rPr lang="ru-RU" sz="2400" b="1" i="0"/>
              <a:t>(через Gitkraken)</a:t>
            </a:r>
            <a:br>
              <a:rPr lang="en-US" sz="2400"/>
            </a:br>
            <a:r>
              <a:rPr lang="ru-RU" sz="2400" b="1" i="0"/>
              <a:t> Установка </a:t>
            </a:r>
            <a:br>
              <a:rPr lang="ru-RU" sz="2400" b="1" i="0"/>
            </a:br>
            <a:r>
              <a:rPr lang="ru-RU" sz="2400" b="1" i="0"/>
              <a:t>связи между дальным и удаленным репозиториями</a:t>
            </a:r>
            <a:endParaRPr lang="ru-RU" sz="2400"/>
          </a:p>
          <a:p>
            <a:pPr algn="ctr"/>
            <a:endParaRPr lang="ru-RU" sz="2800" dirty="0">
              <a:solidFill>
                <a:schemeClr val="tx1"/>
              </a:solidFill>
            </a:endParaRPr>
          </a:p>
        </p:txBody>
      </p:sp>
      <p:pic>
        <p:nvPicPr>
          <p:cNvPr id="4" name="Рисунок 4" descr="Изображение выглядит как текст, табло, внешний&#10;&#10;Автоматически созданное описание">
            <a:extLst>
              <a:ext uri="{FF2B5EF4-FFF2-40B4-BE49-F238E27FC236}">
                <a16:creationId xmlns:a16="http://schemas.microsoft.com/office/drawing/2014/main" id="{43CF75C2-5E9E-430A-8003-5827870078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95805" y="372691"/>
            <a:ext cx="4771633" cy="6016146"/>
          </a:xfrm>
        </p:spPr>
      </p:pic>
    </p:spTree>
    <p:extLst>
      <p:ext uri="{BB962C8B-B14F-4D97-AF65-F5344CB8AC3E}">
        <p14:creationId xmlns:p14="http://schemas.microsoft.com/office/powerpoint/2010/main" val="34921400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80000"/>
                <a:shade val="100000"/>
                <a:satMod val="300000"/>
              </a:schemeClr>
            </a:gs>
            <a:gs pos="100000">
              <a:schemeClr val="bg1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D15573D-0E45-4691-B525-471152EC1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E448559-19A4-4252-8C27-54C1DA906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4419599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B19C35E-4E30-4F1D-9FC2-F2FA6191E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819" y="466344"/>
            <a:ext cx="3959352" cy="592531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E11FF75-C0A3-46DE-88AA-EE443B006D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240" y="875324"/>
            <a:ext cx="3536510" cy="5093520"/>
          </a:xfrm>
        </p:spPr>
        <p:txBody>
          <a:bodyPr>
            <a:normAutofit/>
          </a:bodyPr>
          <a:lstStyle/>
          <a:p>
            <a:pPr algn="ctr"/>
            <a:r>
              <a:rPr lang="ru-RU" sz="4400" dirty="0">
                <a:solidFill>
                  <a:schemeClr val="tx1"/>
                </a:solidFill>
              </a:rPr>
              <a:t> Что такое </a:t>
            </a:r>
            <a:r>
              <a:rPr lang="en-US" sz="4400" dirty="0">
                <a:solidFill>
                  <a:schemeClr val="tx1"/>
                </a:solidFill>
              </a:rPr>
              <a:t>commit?</a:t>
            </a:r>
            <a:endParaRPr lang="ru-RU" sz="4400" dirty="0">
              <a:solidFill>
                <a:schemeClr val="tx1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8A24A7A-056E-48EB-B786-935124F3FE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78124" y="559477"/>
            <a:ext cx="5647076" cy="5475563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ru-RU" sz="2000" dirty="0"/>
              <a:t>Когда вы изменяете, создаёте или редактируете различные файлы, вам необходимо фиксировать свои изменения для того чтобы репозиторий умел создавать историю. </a:t>
            </a:r>
          </a:p>
          <a:p>
            <a:pPr marL="0" indent="0">
              <a:buNone/>
            </a:pPr>
            <a:r>
              <a:rPr lang="ru-RU" sz="2000" b="1" u="sng" dirty="0" err="1"/>
              <a:t>Commit</a:t>
            </a:r>
            <a:r>
              <a:rPr lang="ru-RU" sz="2000" dirty="0"/>
              <a:t> – это запись текущего состояния в истории изменений.</a:t>
            </a:r>
          </a:p>
          <a:p>
            <a:pPr marL="0" indent="0">
              <a:buNone/>
            </a:pP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33307247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6B57F45B-5417-4073-A67A-343F2C8812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9028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91B6077-4778-41B2-9147-335CF2F2F9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tx1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EAD5D89-EF84-460B-9459-2FE34783BE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1312" y="261780"/>
            <a:ext cx="4689376" cy="6358476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D527D497-40EC-49CA-9C48-FE4127084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bg1"/>
            </a:solidFill>
            <a:prstDash val="solid"/>
            <a:miter lim="800000"/>
          </a:ln>
          <a:effectLst/>
        </p:spPr>
      </p:sp>
    </p:spTree>
    <p:extLst>
      <p:ext uri="{BB962C8B-B14F-4D97-AF65-F5344CB8AC3E}">
        <p14:creationId xmlns:p14="http://schemas.microsoft.com/office/powerpoint/2010/main" val="31958581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80000"/>
                <a:shade val="100000"/>
                <a:satMod val="300000"/>
              </a:schemeClr>
            </a:gs>
            <a:gs pos="100000">
              <a:schemeClr val="bg1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D15573D-0E45-4691-B525-471152EC1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E448559-19A4-4252-8C27-54C1DA906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4419599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B19C35E-4E30-4F1D-9FC2-F2FA6191E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819" y="466344"/>
            <a:ext cx="3959352" cy="592531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E11FF75-C0A3-46DE-88AA-EE443B006D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4819" y="875324"/>
            <a:ext cx="3946844" cy="5093520"/>
          </a:xfrm>
        </p:spPr>
        <p:txBody>
          <a:bodyPr>
            <a:normAutofit/>
          </a:bodyPr>
          <a:lstStyle/>
          <a:p>
            <a:pPr algn="ctr"/>
            <a:r>
              <a:rPr lang="ru-RU" sz="3600" dirty="0">
                <a:solidFill>
                  <a:schemeClr val="tx1"/>
                </a:solidFill>
              </a:rPr>
              <a:t>Команды, которые могут понадобиться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C2BC51D2-6327-4115-AE9C-52E114387F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68019" y="1894693"/>
            <a:ext cx="7089285" cy="3068613"/>
          </a:xfrm>
        </p:spPr>
      </p:pic>
    </p:spTree>
    <p:extLst>
      <p:ext uri="{BB962C8B-B14F-4D97-AF65-F5344CB8AC3E}">
        <p14:creationId xmlns:p14="http://schemas.microsoft.com/office/powerpoint/2010/main" val="18860027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80000"/>
                <a:shade val="100000"/>
                <a:satMod val="300000"/>
              </a:schemeClr>
            </a:gs>
            <a:gs pos="100000">
              <a:schemeClr val="bg1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D15573D-0E45-4691-B525-471152EC1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E448559-19A4-4252-8C27-54C1DA906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4419599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B19C35E-4E30-4F1D-9FC2-F2FA6191E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819" y="466344"/>
            <a:ext cx="3959352" cy="592531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052D84C-658B-4D3C-BEB4-C5A6EFED56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240" y="875324"/>
            <a:ext cx="3536510" cy="5093520"/>
          </a:xfrm>
        </p:spPr>
        <p:txBody>
          <a:bodyPr>
            <a:normAutofit/>
          </a:bodyPr>
          <a:lstStyle/>
          <a:p>
            <a:pPr algn="ctr"/>
            <a:r>
              <a:rPr lang="ru-RU" sz="2800" i="0" dirty="0">
                <a:latin typeface="+mn-lt"/>
                <a:ea typeface="+mj-lt"/>
                <a:cs typeface="+mj-lt"/>
              </a:rPr>
              <a:t>Система контроля версий</a:t>
            </a:r>
            <a:endParaRPr lang="ru-RU" sz="2800" dirty="0">
              <a:latin typeface="+mn-lt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0826E6A-9181-4848-99D0-AC35D60B27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78124" y="559477"/>
            <a:ext cx="5647076" cy="5475563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ru-RU" sz="2000" b="1" u="sng" dirty="0">
                <a:latin typeface="Calibri" panose="020F0502020204030204" pitchFamily="34" charset="0"/>
                <a:ea typeface="+mn-lt"/>
                <a:cs typeface="Calibri" panose="020F0502020204030204" pitchFamily="34" charset="0"/>
              </a:rPr>
              <a:t>Система контроля версий</a:t>
            </a:r>
            <a:r>
              <a:rPr lang="ru-RU" sz="2000" dirty="0">
                <a:latin typeface="Calibri" panose="020F0502020204030204" pitchFamily="34" charset="0"/>
                <a:ea typeface="+mn-lt"/>
                <a:cs typeface="Calibri" panose="020F0502020204030204" pitchFamily="34" charset="0"/>
              </a:rPr>
              <a:t> -  это специализированные утилиты или вспомогательные средства, которые позволяют вам контролировать тот код, проекты в виде отдельных версий, что позволяет хранить их в структурированном виде и иметь возможность просмотреть подробную историю: когда и в какое время, какой разработчик внес изменения.</a:t>
            </a:r>
            <a:endParaRPr lang="ru-RU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93651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80000"/>
                <a:shade val="100000"/>
                <a:satMod val="300000"/>
              </a:schemeClr>
            </a:gs>
            <a:gs pos="100000">
              <a:schemeClr val="bg1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D15573D-0E45-4691-B525-471152EC1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E448559-19A4-4252-8C27-54C1DA906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4419599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B19C35E-4E30-4F1D-9FC2-F2FA6191E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819" y="466344"/>
            <a:ext cx="3959352" cy="592531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E11FF75-C0A3-46DE-88AA-EE443B006D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4819" y="875324"/>
            <a:ext cx="3946505" cy="5093520"/>
          </a:xfrm>
        </p:spPr>
        <p:txBody>
          <a:bodyPr>
            <a:normAutofit/>
          </a:bodyPr>
          <a:lstStyle/>
          <a:p>
            <a:pPr algn="ctr"/>
            <a:r>
              <a:rPr lang="ru-RU" sz="3600" dirty="0">
                <a:solidFill>
                  <a:schemeClr val="tx1"/>
                </a:solidFill>
              </a:rPr>
              <a:t>Хэш коммита</a:t>
            </a:r>
            <a:br>
              <a:rPr lang="en-US" sz="3600" dirty="0">
                <a:solidFill>
                  <a:schemeClr val="tx1"/>
                </a:solidFill>
              </a:rPr>
            </a:br>
            <a:br>
              <a:rPr lang="en-US" sz="3600" dirty="0">
                <a:solidFill>
                  <a:schemeClr val="tx1"/>
                </a:solidFill>
              </a:rPr>
            </a:br>
            <a:r>
              <a:rPr lang="ru-RU" sz="3600" dirty="0">
                <a:solidFill>
                  <a:schemeClr val="tx1"/>
                </a:solidFill>
              </a:rPr>
              <a:t>(</a:t>
            </a:r>
            <a:r>
              <a:rPr lang="en-US" sz="3600" dirty="0">
                <a:solidFill>
                  <a:schemeClr val="tx1"/>
                </a:solidFill>
              </a:rPr>
              <a:t>commit hash) </a:t>
            </a:r>
            <a:endParaRPr lang="ru-RU" sz="3600" dirty="0">
              <a:solidFill>
                <a:schemeClr val="tx1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8A24A7A-056E-48EB-B786-935124F3FE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78124" y="559477"/>
            <a:ext cx="5647076" cy="5475563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ru-RU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Для того чтобы </a:t>
            </a: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git</a:t>
            </a:r>
            <a:r>
              <a:rPr lang="ru-RU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умел хранить историю, не пересекаясь с другими коммитами, на каждую вашу историю он генерирует уникальный </a:t>
            </a:r>
            <a:r>
              <a:rPr lang="ru-RU" sz="2400" b="1" u="sng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хэш</a:t>
            </a:r>
            <a:r>
              <a:rPr lang="ru-RU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- это набор символов состоящий из букв и цифр, генерирующиеся специально так, чтобы пересечения возникали крайне редко. 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ru-RU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Таким образом каждый коммит будет хранить уникальный номер и его в последствии можно использовать для возврата к тому или иному состоянию</a:t>
            </a:r>
          </a:p>
          <a:p>
            <a:pPr marL="0" indent="0">
              <a:buNone/>
            </a:pP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24569582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80000"/>
                <a:shade val="100000"/>
                <a:satMod val="300000"/>
              </a:schemeClr>
            </a:gs>
            <a:gs pos="100000">
              <a:schemeClr val="bg1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D15573D-0E45-4691-B525-471152EC1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E448559-19A4-4252-8C27-54C1DA906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4419599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B19C35E-4E30-4F1D-9FC2-F2FA6191E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819" y="466344"/>
            <a:ext cx="3959352" cy="592531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E11FF75-C0A3-46DE-88AA-EE443B006D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4819" y="875324"/>
            <a:ext cx="3946505" cy="5093520"/>
          </a:xfrm>
        </p:spPr>
        <p:txBody>
          <a:bodyPr>
            <a:normAutofit/>
          </a:bodyPr>
          <a:lstStyle/>
          <a:p>
            <a:pPr algn="ctr"/>
            <a:r>
              <a:rPr lang="ru-RU" sz="4400" dirty="0">
                <a:solidFill>
                  <a:schemeClr val="tx1"/>
                </a:solidFill>
              </a:rPr>
              <a:t>Скрытые системные файлы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8947AC5A-59C1-4B1E-A830-9A809EF289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95791" y="1061330"/>
            <a:ext cx="6961513" cy="4735339"/>
          </a:xfrm>
        </p:spPr>
      </p:pic>
    </p:spTree>
    <p:extLst>
      <p:ext uri="{BB962C8B-B14F-4D97-AF65-F5344CB8AC3E}">
        <p14:creationId xmlns:p14="http://schemas.microsoft.com/office/powerpoint/2010/main" val="18861840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80000"/>
                <a:shade val="100000"/>
                <a:satMod val="300000"/>
              </a:schemeClr>
            </a:gs>
            <a:gs pos="100000">
              <a:schemeClr val="bg1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Заголовок 17">
            <a:extLst>
              <a:ext uri="{FF2B5EF4-FFF2-40B4-BE49-F238E27FC236}">
                <a16:creationId xmlns:a16="http://schemas.microsoft.com/office/drawing/2014/main" id="{E36FE6BB-5A00-4038-85FA-E5E2EC1FF0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8200" y="452761"/>
            <a:ext cx="3161963" cy="1800551"/>
          </a:xfrm>
        </p:spPr>
        <p:txBody>
          <a:bodyPr>
            <a:normAutofit fontScale="90000"/>
          </a:bodyPr>
          <a:lstStyle/>
          <a:p>
            <a:r>
              <a:rPr lang="ru-RU" dirty="0"/>
              <a:t>Добавление скрытого файла</a:t>
            </a:r>
            <a:br>
              <a:rPr lang="ru-RU" dirty="0"/>
            </a:br>
            <a:r>
              <a:rPr lang="ru-RU" dirty="0"/>
              <a:t>.</a:t>
            </a:r>
            <a:r>
              <a:rPr lang="en-US" dirty="0" err="1"/>
              <a:t>gitkeep</a:t>
            </a:r>
            <a:endParaRPr lang="ru-RU" dirty="0"/>
          </a:p>
        </p:txBody>
      </p:sp>
      <p:pic>
        <p:nvPicPr>
          <p:cNvPr id="22" name="Объект 21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1D773C3F-5BF7-4987-92FC-51B5149EB7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662" y="0"/>
            <a:ext cx="6414086" cy="6858000"/>
          </a:xfrm>
        </p:spPr>
      </p:pic>
      <p:sp>
        <p:nvSpPr>
          <p:cNvPr id="20" name="Текст 19">
            <a:extLst>
              <a:ext uri="{FF2B5EF4-FFF2-40B4-BE49-F238E27FC236}">
                <a16:creationId xmlns:a16="http://schemas.microsoft.com/office/drawing/2014/main" id="{D3DC7B4B-6AE1-48B7-AB14-F12F8F930659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ru-RU" dirty="0"/>
              <a:t>Создаём директорию </a:t>
            </a:r>
            <a:r>
              <a:rPr lang="en-US" dirty="0"/>
              <a:t>images </a:t>
            </a:r>
            <a:r>
              <a:rPr lang="ru-RU" dirty="0"/>
              <a:t>и в ней скрытый файл </a:t>
            </a:r>
            <a:r>
              <a:rPr lang="en-US" dirty="0"/>
              <a:t>.</a:t>
            </a:r>
            <a:r>
              <a:rPr lang="en-US" dirty="0" err="1"/>
              <a:t>gitkeep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632293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80000"/>
                <a:shade val="100000"/>
                <a:satMod val="300000"/>
              </a:schemeClr>
            </a:gs>
            <a:gs pos="100000">
              <a:schemeClr val="bg1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1F01A060-F25B-4206-8A3D-D1494D11B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8712" y="642594"/>
            <a:ext cx="4666487" cy="1371600"/>
          </a:xfrm>
        </p:spPr>
        <p:txBody>
          <a:bodyPr>
            <a:normAutofit fontScale="90000"/>
          </a:bodyPr>
          <a:lstStyle/>
          <a:p>
            <a:r>
              <a:rPr lang="ru-RU" dirty="0"/>
              <a:t>Добавление скрытого файла</a:t>
            </a:r>
            <a:br>
              <a:rPr lang="ru-RU" dirty="0"/>
            </a:br>
            <a:r>
              <a:rPr lang="ru-RU" dirty="0"/>
              <a:t>.</a:t>
            </a:r>
            <a:r>
              <a:rPr lang="en-US" dirty="0" err="1"/>
              <a:t>gitignore</a:t>
            </a:r>
            <a:endParaRPr lang="ru-RU" dirty="0"/>
          </a:p>
        </p:txBody>
      </p:sp>
      <p:pic>
        <p:nvPicPr>
          <p:cNvPr id="16" name="Объект 15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3A10A589-4C7E-4F5D-9F9D-20FF104DBF8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033596" cy="6858000"/>
          </a:xfrm>
        </p:spPr>
      </p:pic>
      <p:sp>
        <p:nvSpPr>
          <p:cNvPr id="13" name="Текст 12">
            <a:extLst>
              <a:ext uri="{FF2B5EF4-FFF2-40B4-BE49-F238E27FC236}">
                <a16:creationId xmlns:a16="http://schemas.microsoft.com/office/drawing/2014/main" id="{EBF66203-B416-4CAA-9A39-DDEC930CF7D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953697" y="2152573"/>
            <a:ext cx="2491917" cy="3271684"/>
          </a:xfrm>
        </p:spPr>
        <p:txBody>
          <a:bodyPr/>
          <a:lstStyle/>
          <a:p>
            <a:r>
              <a:rPr lang="ru-RU" dirty="0"/>
              <a:t>Создаём</a:t>
            </a:r>
            <a:r>
              <a:rPr lang="en-US" dirty="0"/>
              <a:t> </a:t>
            </a:r>
            <a:r>
              <a:rPr lang="ru-RU" dirty="0"/>
              <a:t>скрытый файл </a:t>
            </a:r>
            <a:r>
              <a:rPr lang="en-US" dirty="0"/>
              <a:t>.</a:t>
            </a:r>
            <a:r>
              <a:rPr lang="en-US" dirty="0" err="1"/>
              <a:t>gitignore</a:t>
            </a:r>
            <a:r>
              <a:rPr lang="en-US" dirty="0"/>
              <a:t> </a:t>
            </a:r>
            <a:r>
              <a:rPr lang="ru-RU" dirty="0"/>
              <a:t>в него прописываем </a:t>
            </a:r>
            <a:r>
              <a:rPr lang="en-US" dirty="0"/>
              <a:t>config</a:t>
            </a:r>
            <a:endParaRPr lang="ru-RU" dirty="0"/>
          </a:p>
          <a:p>
            <a:r>
              <a:rPr lang="ru-RU" dirty="0"/>
              <a:t>Затем создаём файл </a:t>
            </a:r>
            <a:r>
              <a:rPr lang="en-US" dirty="0"/>
              <a:t>config</a:t>
            </a:r>
            <a:endParaRPr lang="ru-RU" dirty="0"/>
          </a:p>
        </p:txBody>
      </p:sp>
      <p:pic>
        <p:nvPicPr>
          <p:cNvPr id="18" name="Объект 17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B1AB9E26-DC93-44D0-A732-F8D781B88534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5513" y="2783775"/>
            <a:ext cx="4666487" cy="4054186"/>
          </a:xfrm>
        </p:spPr>
      </p:pic>
    </p:spTree>
    <p:extLst>
      <p:ext uri="{BB962C8B-B14F-4D97-AF65-F5344CB8AC3E}">
        <p14:creationId xmlns:p14="http://schemas.microsoft.com/office/powerpoint/2010/main" val="16087033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80000"/>
                <a:shade val="100000"/>
                <a:satMod val="300000"/>
              </a:schemeClr>
            </a:gs>
            <a:gs pos="100000">
              <a:schemeClr val="bg1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ED15573D-0E45-4691-B525-471152EC1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E448559-19A4-4252-8C27-54C1DA906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4419599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B19C35E-4E30-4F1D-9FC2-F2FA6191E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819" y="466344"/>
            <a:ext cx="3959352" cy="592531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9E432F09-C5B6-42A8-AB85-2F1FD51CBB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4819" y="875324"/>
            <a:ext cx="3946505" cy="5093520"/>
          </a:xfrm>
        </p:spPr>
        <p:txBody>
          <a:bodyPr>
            <a:normAutofit/>
          </a:bodyPr>
          <a:lstStyle/>
          <a:p>
            <a:pPr algn="ctr"/>
            <a:r>
              <a:rPr lang="ru-RU" sz="3200" dirty="0">
                <a:solidFill>
                  <a:schemeClr val="tx1"/>
                </a:solidFill>
              </a:rPr>
              <a:t>Создадим файл и сделаем коммит в </a:t>
            </a:r>
            <a:r>
              <a:rPr lang="en-US" sz="3200" dirty="0" err="1">
                <a:solidFill>
                  <a:schemeClr val="tx1"/>
                </a:solidFill>
              </a:rPr>
              <a:t>GitKraken</a:t>
            </a:r>
            <a:br>
              <a:rPr lang="en-US" sz="3200" dirty="0">
                <a:solidFill>
                  <a:schemeClr val="tx1"/>
                </a:solidFill>
              </a:rPr>
            </a:br>
            <a:r>
              <a:rPr lang="en-US" sz="3200" dirty="0">
                <a:solidFill>
                  <a:schemeClr val="tx1"/>
                </a:solidFill>
              </a:rPr>
              <a:t>(+</a:t>
            </a:r>
            <a:r>
              <a:rPr lang="ru-RU" sz="3200" dirty="0">
                <a:solidFill>
                  <a:schemeClr val="tx1"/>
                </a:solidFill>
              </a:rPr>
              <a:t>проверка сделанного</a:t>
            </a:r>
            <a:r>
              <a:rPr lang="en-US" sz="3200" dirty="0">
                <a:solidFill>
                  <a:schemeClr val="tx1"/>
                </a:solidFill>
              </a:rPr>
              <a:t> </a:t>
            </a:r>
            <a:br>
              <a:rPr lang="en-US" sz="3200" dirty="0">
                <a:solidFill>
                  <a:schemeClr val="tx1"/>
                </a:solidFill>
              </a:rPr>
            </a:br>
            <a:r>
              <a:rPr lang="ru-RU" sz="3200" dirty="0">
                <a:solidFill>
                  <a:schemeClr val="tx1"/>
                </a:solidFill>
              </a:rPr>
              <a:t>в </a:t>
            </a:r>
            <a:r>
              <a:rPr lang="en-US" sz="3200" dirty="0" err="1">
                <a:solidFill>
                  <a:schemeClr val="tx1"/>
                </a:solidFill>
              </a:rPr>
              <a:t>GitKraken</a:t>
            </a:r>
            <a:r>
              <a:rPr lang="ru-RU" sz="3200" dirty="0">
                <a:solidFill>
                  <a:schemeClr val="tx1"/>
                </a:solidFill>
              </a:rPr>
              <a:t> </a:t>
            </a:r>
            <a:br>
              <a:rPr lang="ru-RU" sz="3200" dirty="0">
                <a:solidFill>
                  <a:schemeClr val="tx1"/>
                </a:solidFill>
              </a:rPr>
            </a:br>
            <a:r>
              <a:rPr lang="ru-RU" sz="3200" dirty="0">
                <a:solidFill>
                  <a:schemeClr val="tx1"/>
                </a:solidFill>
              </a:rPr>
              <a:t>через терминал</a:t>
            </a:r>
            <a:r>
              <a:rPr lang="en-US" sz="3200" dirty="0">
                <a:solidFill>
                  <a:schemeClr val="tx1"/>
                </a:solidFill>
              </a:rPr>
              <a:t>)</a:t>
            </a:r>
            <a:endParaRPr lang="ru-RU" sz="3200" dirty="0">
              <a:solidFill>
                <a:schemeClr val="tx1"/>
              </a:solidFill>
            </a:endParaRPr>
          </a:p>
        </p:txBody>
      </p:sp>
      <p:pic>
        <p:nvPicPr>
          <p:cNvPr id="10" name="Объект 9">
            <a:extLst>
              <a:ext uri="{FF2B5EF4-FFF2-40B4-BE49-F238E27FC236}">
                <a16:creationId xmlns:a16="http://schemas.microsoft.com/office/drawing/2014/main" id="{E8755578-8D8D-4DC7-B189-4DF3BDA400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1387" cy="1093839"/>
          </a:xfr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A3C4A395-D564-4955-A102-E2F793DD01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9701" y="1075515"/>
            <a:ext cx="7531687" cy="5049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9143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282E2A95-1A08-4118-83C6-B1CA5648E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FFEFC7E-85EE-4AC9-A351-FBEB13A1D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5534" y="237744"/>
            <a:ext cx="2926080" cy="6382512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B2511BB-FC4C-45F3-94EB-661D6806C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9100" y="413053"/>
            <a:ext cx="2616201" cy="6064596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9E432F09-C5B6-42A8-AB85-2F1FD51CBB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334" y="2264139"/>
            <a:ext cx="2312480" cy="1784128"/>
          </a:xfrm>
        </p:spPr>
        <p:txBody>
          <a:bodyPr anchor="b">
            <a:normAutofit/>
          </a:bodyPr>
          <a:lstStyle/>
          <a:p>
            <a:pPr algn="ctr"/>
            <a:r>
              <a:rPr lang="ru-RU" sz="2800" dirty="0"/>
              <a:t>Как устроена история </a:t>
            </a:r>
            <a:r>
              <a:rPr lang="en-US" sz="2800" dirty="0"/>
              <a:t>Git</a:t>
            </a:r>
            <a:r>
              <a:rPr lang="ru-RU" sz="2800" dirty="0"/>
              <a:t>?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8DC0EC7-60EA-4BD3-BC04-D547DE1B2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69764" y="413053"/>
            <a:ext cx="8212114" cy="6064596"/>
          </a:xfrm>
          <a:prstGeom prst="rect">
            <a:avLst/>
          </a:prstGeom>
          <a:noFill/>
          <a:ln w="6350" cap="sq" cmpd="sng" algn="ctr">
            <a:solidFill>
              <a:srgbClr val="404040"/>
            </a:solidFill>
            <a:prstDash val="solid"/>
            <a:miter lim="800000"/>
          </a:ln>
          <a:effectLst/>
        </p:spPr>
      </p:sp>
      <p:pic>
        <p:nvPicPr>
          <p:cNvPr id="3" name="Объект 2">
            <a:extLst>
              <a:ext uri="{FF2B5EF4-FFF2-40B4-BE49-F238E27FC236}">
                <a16:creationId xmlns:a16="http://schemas.microsoft.com/office/drawing/2014/main" id="{5F8CA084-CA3A-48E8-8B54-472EC6C4DD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4930" y="963659"/>
            <a:ext cx="8158306" cy="4385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916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80000"/>
                <a:shade val="100000"/>
                <a:satMod val="300000"/>
              </a:schemeClr>
            </a:gs>
            <a:gs pos="100000">
              <a:schemeClr val="bg1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B83F896-8DE5-4969-98F3-0D51C58383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3948" y="642594"/>
            <a:ext cx="6081252" cy="1820298"/>
          </a:xfrm>
        </p:spPr>
        <p:txBody>
          <a:bodyPr>
            <a:normAutofit fontScale="90000"/>
          </a:bodyPr>
          <a:lstStyle/>
          <a:p>
            <a:r>
              <a:rPr lang="ru-RU" dirty="0"/>
              <a:t>Команды </a:t>
            </a:r>
            <a:br>
              <a:rPr lang="en-US" dirty="0"/>
            </a:br>
            <a:r>
              <a:rPr lang="en-US" dirty="0"/>
              <a:t>git log </a:t>
            </a:r>
            <a:br>
              <a:rPr lang="en-US" dirty="0"/>
            </a:br>
            <a:r>
              <a:rPr lang="ru-RU" dirty="0"/>
              <a:t>и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git log --</a:t>
            </a:r>
            <a:r>
              <a:rPr lang="en-US" dirty="0" err="1"/>
              <a:t>oneline</a:t>
            </a:r>
            <a:endParaRPr lang="ru-RU" dirty="0"/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80C9FC67-8885-4379-9C4D-DD0768BFAD2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99100" y="422787"/>
            <a:ext cx="3842711" cy="5999009"/>
          </a:xfrm>
        </p:spPr>
      </p:pic>
      <p:pic>
        <p:nvPicPr>
          <p:cNvPr id="10" name="Объект 9">
            <a:extLst>
              <a:ext uri="{FF2B5EF4-FFF2-40B4-BE49-F238E27FC236}">
                <a16:creationId xmlns:a16="http://schemas.microsoft.com/office/drawing/2014/main" id="{7C3C4407-86BB-4B39-93C4-2E7ED7F6994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221256" y="4601497"/>
            <a:ext cx="7470504" cy="1820299"/>
          </a:xfrm>
        </p:spPr>
      </p:pic>
    </p:spTree>
    <p:extLst>
      <p:ext uri="{BB962C8B-B14F-4D97-AF65-F5344CB8AC3E}">
        <p14:creationId xmlns:p14="http://schemas.microsoft.com/office/powerpoint/2010/main" val="24191334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80000"/>
                <a:shade val="100000"/>
                <a:satMod val="300000"/>
              </a:schemeClr>
            </a:gs>
            <a:gs pos="100000">
              <a:schemeClr val="bg1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ED15573D-0E45-4691-B525-471152EC1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E448559-19A4-4252-8C27-54C1DA906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4419599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B19C35E-4E30-4F1D-9FC2-F2FA6191E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819" y="466344"/>
            <a:ext cx="3959352" cy="592531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9E432F09-C5B6-42A8-AB85-2F1FD51CBB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4819" y="466344"/>
            <a:ext cx="3959352" cy="5925312"/>
          </a:xfrm>
        </p:spPr>
        <p:txBody>
          <a:bodyPr>
            <a:normAutofit/>
          </a:bodyPr>
          <a:lstStyle/>
          <a:p>
            <a:pPr algn="ctr"/>
            <a:r>
              <a:rPr lang="ru-RU" sz="2800" dirty="0">
                <a:solidFill>
                  <a:schemeClr val="tx1"/>
                </a:solidFill>
              </a:rPr>
              <a:t>Команда </a:t>
            </a:r>
            <a:br>
              <a:rPr lang="ru-RU" sz="2800" dirty="0">
                <a:solidFill>
                  <a:schemeClr val="tx1"/>
                </a:solidFill>
              </a:rPr>
            </a:br>
            <a:br>
              <a:rPr lang="ru-RU" sz="2800" dirty="0">
                <a:solidFill>
                  <a:schemeClr val="tx1"/>
                </a:solidFill>
              </a:rPr>
            </a:br>
            <a:br>
              <a:rPr lang="ru-RU" sz="2800" dirty="0">
                <a:solidFill>
                  <a:schemeClr val="tx1"/>
                </a:solidFill>
              </a:rPr>
            </a:br>
            <a:br>
              <a:rPr lang="ru-RU" sz="2800" dirty="0">
                <a:solidFill>
                  <a:schemeClr val="tx1"/>
                </a:solidFill>
              </a:rPr>
            </a:br>
            <a:r>
              <a:rPr lang="en-US" sz="2800" dirty="0">
                <a:solidFill>
                  <a:schemeClr val="tx1"/>
                </a:solidFill>
              </a:rPr>
              <a:t>git reset </a:t>
            </a:r>
            <a:br>
              <a:rPr lang="ru-RU" sz="2800" dirty="0">
                <a:solidFill>
                  <a:schemeClr val="tx1"/>
                </a:solidFill>
              </a:rPr>
            </a:br>
            <a:r>
              <a:rPr lang="en-US" sz="2800" dirty="0">
                <a:solidFill>
                  <a:schemeClr val="tx1"/>
                </a:solidFill>
              </a:rPr>
              <a:t>[</a:t>
            </a:r>
            <a:r>
              <a:rPr lang="ru-RU" sz="2800" dirty="0">
                <a:solidFill>
                  <a:schemeClr val="tx1"/>
                </a:solidFill>
              </a:rPr>
              <a:t>хэш коммита</a:t>
            </a:r>
            <a:r>
              <a:rPr lang="en-US" sz="2800" dirty="0">
                <a:solidFill>
                  <a:schemeClr val="tx1"/>
                </a:solidFill>
              </a:rPr>
              <a:t>]</a:t>
            </a:r>
            <a:br>
              <a:rPr lang="ru-RU" sz="2800" dirty="0">
                <a:solidFill>
                  <a:schemeClr val="tx1"/>
                </a:solidFill>
              </a:rPr>
            </a:br>
            <a:br>
              <a:rPr lang="ru-RU" sz="2800" dirty="0">
                <a:solidFill>
                  <a:schemeClr val="tx1"/>
                </a:solidFill>
              </a:rPr>
            </a:br>
            <a:br>
              <a:rPr lang="ru-RU" sz="2800" dirty="0">
                <a:solidFill>
                  <a:schemeClr val="tx1"/>
                </a:solidFill>
              </a:rPr>
            </a:br>
            <a:br>
              <a:rPr lang="ru-RU" sz="2800" dirty="0">
                <a:solidFill>
                  <a:schemeClr val="tx1"/>
                </a:solidFill>
              </a:rPr>
            </a:br>
            <a:r>
              <a:rPr lang="ru-RU" sz="2800" dirty="0">
                <a:solidFill>
                  <a:schemeClr val="tx1"/>
                </a:solidFill>
              </a:rPr>
              <a:t>для отката на другой коммит</a:t>
            </a:r>
          </a:p>
        </p:txBody>
      </p:sp>
      <p:pic>
        <p:nvPicPr>
          <p:cNvPr id="3" name="Объект 2">
            <a:extLst>
              <a:ext uri="{FF2B5EF4-FFF2-40B4-BE49-F238E27FC236}">
                <a16:creationId xmlns:a16="http://schemas.microsoft.com/office/drawing/2014/main" id="{C3510A94-D6F5-4D1B-8B5A-4FDEC45ABA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44821" y="237744"/>
            <a:ext cx="6112483" cy="6382512"/>
          </a:xfrm>
        </p:spPr>
      </p:pic>
    </p:spTree>
    <p:extLst>
      <p:ext uri="{BB962C8B-B14F-4D97-AF65-F5344CB8AC3E}">
        <p14:creationId xmlns:p14="http://schemas.microsoft.com/office/powerpoint/2010/main" val="31504518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80000"/>
                <a:shade val="100000"/>
                <a:satMod val="300000"/>
              </a:schemeClr>
            </a:gs>
            <a:gs pos="100000">
              <a:schemeClr val="bg1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D9239BBF-B3AE-40B7-A498-759B471541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Отличия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git log 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и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git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reflog</a:t>
            </a:r>
            <a:endParaRPr lang="ru-RU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6" name="Объект 15">
            <a:extLst>
              <a:ext uri="{FF2B5EF4-FFF2-40B4-BE49-F238E27FC236}">
                <a16:creationId xmlns:a16="http://schemas.microsoft.com/office/drawing/2014/main" id="{5AD9D132-C617-4CCA-BC57-0C4F3D02B5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5828" y="1467895"/>
            <a:ext cx="7787779" cy="3922209"/>
          </a:xfrm>
        </p:spPr>
      </p:pic>
      <p:sp>
        <p:nvSpPr>
          <p:cNvPr id="12" name="Текст 11">
            <a:extLst>
              <a:ext uri="{FF2B5EF4-FFF2-40B4-BE49-F238E27FC236}">
                <a16:creationId xmlns:a16="http://schemas.microsoft.com/office/drawing/2014/main" id="{91F91735-FFBD-4122-8116-7D4494081AD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800" b="1" u="sng" dirty="0"/>
              <a:t>g</a:t>
            </a:r>
            <a:r>
              <a:rPr lang="ru-RU" sz="1800" b="1" u="sng" dirty="0" err="1"/>
              <a:t>it</a:t>
            </a:r>
            <a:r>
              <a:rPr lang="ru-RU" sz="1800" b="1" u="sng" dirty="0"/>
              <a:t> </a:t>
            </a:r>
            <a:r>
              <a:rPr lang="ru-RU" sz="1800" b="1" u="sng" dirty="0" err="1"/>
              <a:t>log</a:t>
            </a:r>
            <a:r>
              <a:rPr lang="ru-RU" sz="1800" b="1" u="sng" dirty="0"/>
              <a:t> </a:t>
            </a:r>
            <a:r>
              <a:rPr lang="ru-RU" sz="1800" dirty="0"/>
              <a:t>пишет историю об изменениях коммитов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ru-RU" sz="1800" b="1" u="sng" dirty="0" err="1"/>
              <a:t>git</a:t>
            </a:r>
            <a:r>
              <a:rPr lang="ru-RU" sz="1800" b="1" u="sng" dirty="0"/>
              <a:t> </a:t>
            </a:r>
            <a:r>
              <a:rPr lang="ru-RU" sz="1800" b="1" u="sng" dirty="0" err="1"/>
              <a:t>reflog</a:t>
            </a:r>
            <a:r>
              <a:rPr lang="ru-RU" sz="1800" b="1" u="sng" dirty="0"/>
              <a:t> </a:t>
            </a:r>
            <a:r>
              <a:rPr lang="ru-RU" sz="1800" dirty="0"/>
              <a:t>пишет историю изменений не только коммитов, но и всех операций</a:t>
            </a:r>
            <a:r>
              <a:rPr lang="ru-RU" dirty="0"/>
              <a:t>,</a:t>
            </a:r>
            <a:r>
              <a:rPr lang="ru-RU" sz="1800" dirty="0"/>
              <a:t> которые были совершены во время работы в репозитории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088775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80000"/>
                <a:shade val="100000"/>
                <a:satMod val="300000"/>
              </a:schemeClr>
            </a:gs>
            <a:gs pos="100000">
              <a:schemeClr val="bg1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ED15573D-0E45-4691-B525-471152EC1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E448559-19A4-4252-8C27-54C1DA906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4419599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B19C35E-4E30-4F1D-9FC2-F2FA6191E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819" y="466344"/>
            <a:ext cx="3959352" cy="592531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9E432F09-C5B6-42A8-AB85-2F1FD51CBB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4819" y="875324"/>
            <a:ext cx="3959352" cy="5093520"/>
          </a:xfrm>
        </p:spPr>
        <p:txBody>
          <a:bodyPr>
            <a:normAutofit/>
          </a:bodyPr>
          <a:lstStyle/>
          <a:p>
            <a:pPr algn="ctr"/>
            <a:r>
              <a:rPr lang="ru-RU" sz="4000" dirty="0">
                <a:solidFill>
                  <a:schemeClr val="tx1"/>
                </a:solidFill>
              </a:rPr>
              <a:t>Откат </a:t>
            </a:r>
            <a:br>
              <a:rPr lang="ru-RU" sz="4000" dirty="0">
                <a:solidFill>
                  <a:schemeClr val="tx1"/>
                </a:solidFill>
              </a:rPr>
            </a:br>
            <a:r>
              <a:rPr lang="ru-RU" sz="4000" dirty="0">
                <a:solidFill>
                  <a:schemeClr val="tx1"/>
                </a:solidFill>
              </a:rPr>
              <a:t>на шаг, который был откачен до этого</a:t>
            </a:r>
          </a:p>
        </p:txBody>
      </p:sp>
      <p:pic>
        <p:nvPicPr>
          <p:cNvPr id="3" name="Объект 2">
            <a:extLst>
              <a:ext uri="{FF2B5EF4-FFF2-40B4-BE49-F238E27FC236}">
                <a16:creationId xmlns:a16="http://schemas.microsoft.com/office/drawing/2014/main" id="{B74CC7A1-C374-4574-AEC9-AB06D344D7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98662" y="875324"/>
            <a:ext cx="7158642" cy="4549539"/>
          </a:xfrm>
        </p:spPr>
      </p:pic>
    </p:spTree>
    <p:extLst>
      <p:ext uri="{BB962C8B-B14F-4D97-AF65-F5344CB8AC3E}">
        <p14:creationId xmlns:p14="http://schemas.microsoft.com/office/powerpoint/2010/main" val="11920213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40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9" name="Rectangle 42">
            <a:extLst>
              <a:ext uri="{FF2B5EF4-FFF2-40B4-BE49-F238E27FC236}">
                <a16:creationId xmlns:a16="http://schemas.microsoft.com/office/drawing/2014/main" id="{7B58A187-A4B1-42EB-A4C7-8635BA507B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40" name="Rectangle 44">
            <a:extLst>
              <a:ext uri="{FF2B5EF4-FFF2-40B4-BE49-F238E27FC236}">
                <a16:creationId xmlns:a16="http://schemas.microsoft.com/office/drawing/2014/main" id="{37F14E7F-3054-458C-ACF9-A8DA1757C6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42" name="Rectangle 46">
            <a:extLst>
              <a:ext uri="{FF2B5EF4-FFF2-40B4-BE49-F238E27FC236}">
                <a16:creationId xmlns:a16="http://schemas.microsoft.com/office/drawing/2014/main" id="{93747C1C-97FC-4D70-A6C8-A01FBCF5A9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44" name="Group 48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05CDC370-AE44-4300-98BA-FE204E881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47B15501-CB9A-4642-80EE-2876EF039E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6AFF9525-325F-47B3-A63C-93C12253AD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Rectangle 53">
            <a:extLst>
              <a:ext uri="{FF2B5EF4-FFF2-40B4-BE49-F238E27FC236}">
                <a16:creationId xmlns:a16="http://schemas.microsoft.com/office/drawing/2014/main" id="{B645BD8A-B13F-463A-9101-4FB883F064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55">
            <a:extLst>
              <a:ext uri="{FF2B5EF4-FFF2-40B4-BE49-F238E27FC236}">
                <a16:creationId xmlns:a16="http://schemas.microsoft.com/office/drawing/2014/main" id="{94003B42-F17E-473C-9366-9369C04711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3190" y="457200"/>
            <a:ext cx="11281609" cy="5943603"/>
          </a:xfrm>
          <a:prstGeom prst="rect">
            <a:avLst/>
          </a:prstGeom>
          <a:solidFill>
            <a:srgbClr val="FFFFFF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53" name="Rectangle 57">
            <a:extLst>
              <a:ext uri="{FF2B5EF4-FFF2-40B4-BE49-F238E27FC236}">
                <a16:creationId xmlns:a16="http://schemas.microsoft.com/office/drawing/2014/main" id="{149DDF01-2EFB-49D0-864E-0CE29F33A6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738" y="621793"/>
            <a:ext cx="10954512" cy="56144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ED16E2B-CBCD-436E-BF10-A732D76E31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9040" y="1754659"/>
            <a:ext cx="9860547" cy="3005463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br>
              <a:rPr lang="en-US" sz="3100" i="0" cap="all" spc="-100" dirty="0">
                <a:ea typeface="+mj-lt"/>
                <a:cs typeface="+mj-lt"/>
              </a:rPr>
            </a:br>
            <a:br>
              <a:rPr lang="en-US" sz="3100" i="0" cap="all" spc="-100" dirty="0">
                <a:ea typeface="+mj-lt"/>
                <a:cs typeface="+mj-lt"/>
              </a:rPr>
            </a:br>
            <a:r>
              <a:rPr lang="en-US" sz="3100" i="0" cap="all" spc="-100" dirty="0">
                <a:solidFill>
                  <a:schemeClr val="bg1"/>
                </a:solidFill>
                <a:latin typeface="Calibri" panose="020F0502020204030204" pitchFamily="34" charset="0"/>
                <a:ea typeface="+mj-lt"/>
                <a:cs typeface="Calibri" panose="020F0502020204030204" pitchFamily="34" charset="0"/>
              </a:rPr>
              <a:t>Git - </a:t>
            </a:r>
            <a:r>
              <a:rPr lang="en-US" sz="3100" i="0" cap="all" spc="-100" dirty="0" err="1">
                <a:solidFill>
                  <a:schemeClr val="bg1"/>
                </a:solidFill>
                <a:latin typeface="Calibri" panose="020F0502020204030204" pitchFamily="34" charset="0"/>
                <a:ea typeface="+mj-lt"/>
                <a:cs typeface="Calibri" panose="020F0502020204030204" pitchFamily="34" charset="0"/>
              </a:rPr>
              <a:t>это</a:t>
            </a:r>
            <a:r>
              <a:rPr lang="en-US" sz="3100" i="0" cap="all" spc="-100" dirty="0">
                <a:solidFill>
                  <a:schemeClr val="bg1"/>
                </a:solidFill>
                <a:latin typeface="Calibri" panose="020F0502020204030204" pitchFamily="34" charset="0"/>
                <a:ea typeface="+mj-lt"/>
                <a:cs typeface="Calibri" panose="020F0502020204030204" pitchFamily="34" charset="0"/>
              </a:rPr>
              <a:t> </a:t>
            </a:r>
            <a:r>
              <a:rPr lang="en-US" sz="3100" i="0" cap="all" spc="-100" dirty="0" err="1">
                <a:solidFill>
                  <a:schemeClr val="bg1"/>
                </a:solidFill>
                <a:latin typeface="Calibri" panose="020F0502020204030204" pitchFamily="34" charset="0"/>
                <a:ea typeface="+mj-lt"/>
                <a:cs typeface="Calibri" panose="020F0502020204030204" pitchFamily="34" charset="0"/>
              </a:rPr>
              <a:t>распределенная</a:t>
            </a:r>
            <a:r>
              <a:rPr lang="en-US" sz="3100" i="0" cap="all" spc="-100" dirty="0">
                <a:solidFill>
                  <a:schemeClr val="bg1"/>
                </a:solidFill>
                <a:latin typeface="Calibri" panose="020F0502020204030204" pitchFamily="34" charset="0"/>
                <a:ea typeface="+mj-lt"/>
                <a:cs typeface="Calibri" panose="020F0502020204030204" pitchFamily="34" charset="0"/>
              </a:rPr>
              <a:t> </a:t>
            </a:r>
            <a:r>
              <a:rPr lang="en-US" sz="3100" i="0" cap="all" spc="-100" dirty="0" err="1">
                <a:solidFill>
                  <a:schemeClr val="bg1"/>
                </a:solidFill>
                <a:latin typeface="Calibri" panose="020F0502020204030204" pitchFamily="34" charset="0"/>
                <a:ea typeface="+mj-lt"/>
                <a:cs typeface="Calibri" panose="020F0502020204030204" pitchFamily="34" charset="0"/>
              </a:rPr>
              <a:t>система</a:t>
            </a:r>
            <a:r>
              <a:rPr lang="en-US" sz="3100" i="0" cap="all" spc="-100" dirty="0">
                <a:solidFill>
                  <a:schemeClr val="bg1"/>
                </a:solidFill>
                <a:latin typeface="Calibri" panose="020F0502020204030204" pitchFamily="34" charset="0"/>
                <a:ea typeface="+mj-lt"/>
                <a:cs typeface="Calibri" panose="020F0502020204030204" pitchFamily="34" charset="0"/>
              </a:rPr>
              <a:t> </a:t>
            </a:r>
            <a:r>
              <a:rPr lang="en-US" sz="3100" i="0" cap="all" spc="-100" dirty="0" err="1">
                <a:solidFill>
                  <a:schemeClr val="bg1"/>
                </a:solidFill>
                <a:latin typeface="Calibri" panose="020F0502020204030204" pitchFamily="34" charset="0"/>
                <a:ea typeface="+mj-lt"/>
                <a:cs typeface="Calibri" panose="020F0502020204030204" pitchFamily="34" charset="0"/>
              </a:rPr>
              <a:t>контроля</a:t>
            </a:r>
            <a:r>
              <a:rPr lang="en-US" sz="3100" i="0" cap="all" spc="-100" dirty="0">
                <a:solidFill>
                  <a:schemeClr val="bg1"/>
                </a:solidFill>
                <a:latin typeface="Calibri" panose="020F0502020204030204" pitchFamily="34" charset="0"/>
                <a:ea typeface="+mj-lt"/>
                <a:cs typeface="Calibri" panose="020F0502020204030204" pitchFamily="34" charset="0"/>
              </a:rPr>
              <a:t> </a:t>
            </a:r>
            <a:r>
              <a:rPr lang="en-US" sz="3100" i="0" cap="all" spc="-100" dirty="0" err="1">
                <a:solidFill>
                  <a:schemeClr val="bg1"/>
                </a:solidFill>
                <a:latin typeface="Calibri" panose="020F0502020204030204" pitchFamily="34" charset="0"/>
                <a:ea typeface="+mj-lt"/>
                <a:cs typeface="Calibri" panose="020F0502020204030204" pitchFamily="34" charset="0"/>
              </a:rPr>
              <a:t>версий</a:t>
            </a:r>
            <a:r>
              <a:rPr lang="en-US" sz="3100" i="0" cap="all" spc="-100" dirty="0">
                <a:solidFill>
                  <a:schemeClr val="bg1"/>
                </a:solidFill>
                <a:latin typeface="Calibri" panose="020F0502020204030204" pitchFamily="34" charset="0"/>
                <a:ea typeface="+mj-lt"/>
                <a:cs typeface="Calibri" panose="020F0502020204030204" pitchFamily="34" charset="0"/>
              </a:rPr>
              <a:t> (</a:t>
            </a:r>
            <a:r>
              <a:rPr lang="en-US" sz="3100" i="0" cap="all" spc="-100" dirty="0" err="1">
                <a:solidFill>
                  <a:schemeClr val="bg1"/>
                </a:solidFill>
                <a:latin typeface="Calibri" panose="020F0502020204030204" pitchFamily="34" charset="0"/>
                <a:ea typeface="+mj-lt"/>
                <a:cs typeface="Calibri" panose="020F0502020204030204" pitchFamily="34" charset="0"/>
              </a:rPr>
              <a:t>то</a:t>
            </a:r>
            <a:r>
              <a:rPr lang="en-US" sz="3100" i="0" cap="all" spc="-100" dirty="0">
                <a:solidFill>
                  <a:schemeClr val="bg1"/>
                </a:solidFill>
                <a:latin typeface="Calibri" panose="020F0502020204030204" pitchFamily="34" charset="0"/>
                <a:ea typeface="+mj-lt"/>
                <a:cs typeface="Calibri" panose="020F0502020204030204" pitchFamily="34" charset="0"/>
              </a:rPr>
              <a:t> </a:t>
            </a:r>
            <a:r>
              <a:rPr lang="en-US" sz="3100" i="0" cap="all" spc="-100" dirty="0" err="1">
                <a:solidFill>
                  <a:schemeClr val="bg1"/>
                </a:solidFill>
                <a:latin typeface="Calibri" panose="020F0502020204030204" pitchFamily="34" charset="0"/>
                <a:ea typeface="+mj-lt"/>
                <a:cs typeface="Calibri" panose="020F0502020204030204" pitchFamily="34" charset="0"/>
              </a:rPr>
              <a:t>есть</a:t>
            </a:r>
            <a:r>
              <a:rPr lang="en-US" sz="3100" i="0" cap="all" spc="-100" dirty="0">
                <a:solidFill>
                  <a:schemeClr val="bg1"/>
                </a:solidFill>
                <a:latin typeface="Calibri" panose="020F0502020204030204" pitchFamily="34" charset="0"/>
                <a:ea typeface="+mj-lt"/>
                <a:cs typeface="Calibri" panose="020F0502020204030204" pitchFamily="34" charset="0"/>
              </a:rPr>
              <a:t>, </a:t>
            </a:r>
            <a:r>
              <a:rPr lang="en-US" sz="3100" i="0" cap="all" spc="-100" dirty="0" err="1">
                <a:solidFill>
                  <a:schemeClr val="bg1"/>
                </a:solidFill>
                <a:latin typeface="Calibri" panose="020F0502020204030204" pitchFamily="34" charset="0"/>
                <a:ea typeface="+mj-lt"/>
                <a:cs typeface="Calibri" panose="020F0502020204030204" pitchFamily="34" charset="0"/>
              </a:rPr>
              <a:t>несколько</a:t>
            </a:r>
            <a:r>
              <a:rPr lang="en-US" sz="3100" i="0" cap="all" spc="-100" dirty="0">
                <a:solidFill>
                  <a:schemeClr val="bg1"/>
                </a:solidFill>
                <a:latin typeface="Calibri" panose="020F0502020204030204" pitchFamily="34" charset="0"/>
                <a:ea typeface="+mj-lt"/>
                <a:cs typeface="Calibri" panose="020F0502020204030204" pitchFamily="34" charset="0"/>
              </a:rPr>
              <a:t> </a:t>
            </a:r>
            <a:r>
              <a:rPr lang="en-US" sz="3100" i="0" cap="all" spc="-100" dirty="0" err="1">
                <a:solidFill>
                  <a:schemeClr val="bg1"/>
                </a:solidFill>
                <a:latin typeface="Calibri" panose="020F0502020204030204" pitchFamily="34" charset="0"/>
                <a:ea typeface="+mj-lt"/>
                <a:cs typeface="Calibri" panose="020F0502020204030204" pitchFamily="34" charset="0"/>
              </a:rPr>
              <a:t>точек</a:t>
            </a:r>
            <a:r>
              <a:rPr lang="en-US" sz="3100" i="0" cap="all" spc="-100" dirty="0">
                <a:solidFill>
                  <a:schemeClr val="bg1"/>
                </a:solidFill>
                <a:latin typeface="Calibri" panose="020F0502020204030204" pitchFamily="34" charset="0"/>
                <a:ea typeface="+mj-lt"/>
                <a:cs typeface="Calibri" panose="020F0502020204030204" pitchFamily="34" charset="0"/>
              </a:rPr>
              <a:t> </a:t>
            </a:r>
            <a:r>
              <a:rPr lang="en-US" sz="3100" i="0" cap="all" spc="-100" dirty="0" err="1">
                <a:solidFill>
                  <a:schemeClr val="bg1"/>
                </a:solidFill>
                <a:latin typeface="Calibri" panose="020F0502020204030204" pitchFamily="34" charset="0"/>
                <a:ea typeface="+mj-lt"/>
                <a:cs typeface="Calibri" panose="020F0502020204030204" pitchFamily="34" charset="0"/>
              </a:rPr>
              <a:t>взаимодействия</a:t>
            </a:r>
            <a:r>
              <a:rPr lang="en-US" sz="3100" i="0" cap="all" spc="-100" dirty="0">
                <a:solidFill>
                  <a:schemeClr val="bg1"/>
                </a:solidFill>
                <a:latin typeface="Calibri" panose="020F0502020204030204" pitchFamily="34" charset="0"/>
                <a:ea typeface="+mj-lt"/>
                <a:cs typeface="Calibri" panose="020F0502020204030204" pitchFamily="34" charset="0"/>
              </a:rPr>
              <a:t> (</a:t>
            </a:r>
            <a:r>
              <a:rPr lang="en-US" sz="3100" i="0" cap="all" spc="-100" dirty="0" err="1">
                <a:solidFill>
                  <a:schemeClr val="bg1"/>
                </a:solidFill>
                <a:latin typeface="Calibri" panose="020F0502020204030204" pitchFamily="34" charset="0"/>
                <a:ea typeface="+mj-lt"/>
                <a:cs typeface="Calibri" panose="020F0502020204030204" pitchFamily="34" charset="0"/>
              </a:rPr>
              <a:t>разработчиков</a:t>
            </a:r>
            <a:r>
              <a:rPr lang="en-US" sz="3100" i="0" cap="all" spc="-100" dirty="0">
                <a:solidFill>
                  <a:schemeClr val="bg1"/>
                </a:solidFill>
                <a:latin typeface="Calibri" panose="020F0502020204030204" pitchFamily="34" charset="0"/>
                <a:ea typeface="+mj-lt"/>
                <a:cs typeface="Calibri" panose="020F0502020204030204" pitchFamily="34" charset="0"/>
              </a:rPr>
              <a:t>) </a:t>
            </a:r>
            <a:r>
              <a:rPr lang="en-US" sz="3100" i="0" cap="all" spc="-100" dirty="0" err="1">
                <a:solidFill>
                  <a:schemeClr val="bg1"/>
                </a:solidFill>
                <a:latin typeface="Calibri" panose="020F0502020204030204" pitchFamily="34" charset="0"/>
                <a:ea typeface="+mj-lt"/>
                <a:cs typeface="Calibri" panose="020F0502020204030204" pitchFamily="34" charset="0"/>
              </a:rPr>
              <a:t>объединяются</a:t>
            </a:r>
            <a:r>
              <a:rPr lang="en-US" sz="3100" i="0" cap="all" spc="-100" dirty="0">
                <a:solidFill>
                  <a:schemeClr val="bg1"/>
                </a:solidFill>
                <a:latin typeface="Calibri" panose="020F0502020204030204" pitchFamily="34" charset="0"/>
                <a:ea typeface="+mj-lt"/>
                <a:cs typeface="Calibri" panose="020F0502020204030204" pitchFamily="34" charset="0"/>
              </a:rPr>
              <a:t> в </a:t>
            </a:r>
            <a:r>
              <a:rPr lang="en-US" sz="3100" i="0" cap="all" spc="-100" dirty="0" err="1">
                <a:solidFill>
                  <a:schemeClr val="bg1"/>
                </a:solidFill>
                <a:latin typeface="Calibri" panose="020F0502020204030204" pitchFamily="34" charset="0"/>
                <a:ea typeface="+mj-lt"/>
                <a:cs typeface="Calibri" panose="020F0502020204030204" pitchFamily="34" charset="0"/>
              </a:rPr>
              <a:t>какой-то</a:t>
            </a:r>
            <a:r>
              <a:rPr lang="en-US" sz="3100" i="0" cap="all" spc="-100" dirty="0">
                <a:solidFill>
                  <a:schemeClr val="bg1"/>
                </a:solidFill>
                <a:latin typeface="Calibri" panose="020F0502020204030204" pitchFamily="34" charset="0"/>
                <a:ea typeface="+mj-lt"/>
                <a:cs typeface="Calibri" panose="020F0502020204030204" pitchFamily="34" charset="0"/>
              </a:rPr>
              <a:t> </a:t>
            </a:r>
            <a:r>
              <a:rPr lang="en-US" sz="3100" i="0" cap="all" spc="-100" dirty="0" err="1">
                <a:solidFill>
                  <a:schemeClr val="bg1"/>
                </a:solidFill>
                <a:latin typeface="Calibri" panose="020F0502020204030204" pitchFamily="34" charset="0"/>
                <a:ea typeface="+mj-lt"/>
                <a:cs typeface="Calibri" panose="020F0502020204030204" pitchFamily="34" charset="0"/>
              </a:rPr>
              <a:t>эко-системе</a:t>
            </a:r>
            <a:r>
              <a:rPr lang="en-US" sz="3100" i="0" cap="all" spc="-100" dirty="0">
                <a:solidFill>
                  <a:schemeClr val="bg1"/>
                </a:solidFill>
                <a:latin typeface="Calibri" panose="020F0502020204030204" pitchFamily="34" charset="0"/>
                <a:ea typeface="+mj-lt"/>
                <a:cs typeface="Calibri" panose="020F0502020204030204" pitchFamily="34" charset="0"/>
              </a:rPr>
              <a:t>(</a:t>
            </a:r>
            <a:r>
              <a:rPr lang="en-US" sz="3100" i="0" cap="all" spc="-100" dirty="0" err="1">
                <a:solidFill>
                  <a:schemeClr val="bg1"/>
                </a:solidFill>
                <a:latin typeface="Calibri" panose="020F0502020204030204" pitchFamily="34" charset="0"/>
                <a:ea typeface="+mj-lt"/>
                <a:cs typeface="Calibri" panose="020F0502020204030204" pitchFamily="34" charset="0"/>
              </a:rPr>
              <a:t>например</a:t>
            </a:r>
            <a:r>
              <a:rPr lang="en-US" sz="3100" i="0" cap="all" spc="-100" dirty="0">
                <a:solidFill>
                  <a:schemeClr val="bg1"/>
                </a:solidFill>
                <a:latin typeface="Calibri" panose="020F0502020204030204" pitchFamily="34" charset="0"/>
                <a:ea typeface="+mj-lt"/>
                <a:cs typeface="Calibri" panose="020F0502020204030204" pitchFamily="34" charset="0"/>
              </a:rPr>
              <a:t>, </a:t>
            </a:r>
            <a:r>
              <a:rPr lang="en-US" sz="3100" i="0" cap="all" spc="-100" dirty="0" err="1">
                <a:solidFill>
                  <a:schemeClr val="bg1"/>
                </a:solidFill>
                <a:latin typeface="Calibri" panose="020F0502020204030204" pitchFamily="34" charset="0"/>
                <a:ea typeface="+mj-lt"/>
                <a:cs typeface="Calibri" panose="020F0502020204030204" pitchFamily="34" charset="0"/>
              </a:rPr>
              <a:t>на</a:t>
            </a:r>
            <a:r>
              <a:rPr lang="en-US" sz="3100" i="0" cap="all" spc="-100" dirty="0">
                <a:solidFill>
                  <a:schemeClr val="bg1"/>
                </a:solidFill>
                <a:latin typeface="Calibri" panose="020F0502020204030204" pitchFamily="34" charset="0"/>
                <a:ea typeface="+mj-lt"/>
                <a:cs typeface="Calibri" panose="020F0502020204030204" pitchFamily="34" charset="0"/>
              </a:rPr>
              <a:t> </a:t>
            </a:r>
            <a:r>
              <a:rPr lang="en-US" sz="3100" i="0" cap="all" spc="-100" dirty="0" err="1">
                <a:solidFill>
                  <a:schemeClr val="bg1"/>
                </a:solidFill>
                <a:latin typeface="Calibri" panose="020F0502020204030204" pitchFamily="34" charset="0"/>
                <a:ea typeface="+mj-lt"/>
                <a:cs typeface="Calibri" panose="020F0502020204030204" pitchFamily="34" charset="0"/>
              </a:rPr>
              <a:t>сервере</a:t>
            </a:r>
            <a:r>
              <a:rPr lang="en-US" sz="3100" i="0" cap="all" spc="-100" dirty="0">
                <a:solidFill>
                  <a:schemeClr val="bg1"/>
                </a:solidFill>
                <a:latin typeface="Calibri" panose="020F0502020204030204" pitchFamily="34" charset="0"/>
                <a:ea typeface="+mj-lt"/>
                <a:cs typeface="Calibri" panose="020F0502020204030204" pitchFamily="34" charset="0"/>
              </a:rPr>
              <a:t>).</a:t>
            </a:r>
            <a:endParaRPr lang="ru-RU" sz="31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>
              <a:lnSpc>
                <a:spcPct val="83000"/>
              </a:lnSpc>
            </a:pPr>
            <a:br>
              <a:rPr lang="en-US" dirty="0">
                <a:latin typeface="+mn-lt"/>
              </a:rPr>
            </a:br>
            <a:endParaRPr lang="en-US" dirty="0">
              <a:latin typeface="+mn-lt"/>
            </a:endParaRPr>
          </a:p>
        </p:txBody>
      </p:sp>
      <p:sp>
        <p:nvSpPr>
          <p:cNvPr id="55" name="Rectangle 59">
            <a:extLst>
              <a:ext uri="{FF2B5EF4-FFF2-40B4-BE49-F238E27FC236}">
                <a16:creationId xmlns:a16="http://schemas.microsoft.com/office/drawing/2014/main" id="{8EEA5BB7-5B71-4B52-AD7F-3BA82A6177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446824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A1BDD5A-B952-463D-8BF6-F89EC6F21C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50180" y="455369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A2C2EF86-4721-4AC5-AC3A-5343FE12BA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941820" y="455369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F42A6C7C-49DA-4D7E-9647-1696C74DF8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50180" y="1100664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99278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80000"/>
                <a:shade val="100000"/>
                <a:satMod val="300000"/>
              </a:schemeClr>
            </a:gs>
            <a:gs pos="100000">
              <a:schemeClr val="bg1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ED15573D-0E45-4691-B525-471152EC1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E448559-19A4-4252-8C27-54C1DA906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4419599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B19C35E-4E30-4F1D-9FC2-F2FA6191E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819" y="466344"/>
            <a:ext cx="3959352" cy="592531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9E432F09-C5B6-42A8-AB85-2F1FD51CBB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4819" y="875324"/>
            <a:ext cx="3959352" cy="5093520"/>
          </a:xfrm>
        </p:spPr>
        <p:txBody>
          <a:bodyPr>
            <a:normAutofit/>
          </a:bodyPr>
          <a:lstStyle/>
          <a:p>
            <a:pPr algn="ctr"/>
            <a:r>
              <a:rPr lang="ru-RU" sz="3200" dirty="0">
                <a:solidFill>
                  <a:schemeClr val="tx1"/>
                </a:solidFill>
              </a:rPr>
              <a:t>Команда </a:t>
            </a:r>
            <a:br>
              <a:rPr lang="ru-RU" sz="3200" dirty="0">
                <a:solidFill>
                  <a:schemeClr val="tx1"/>
                </a:solidFill>
              </a:rPr>
            </a:br>
            <a:r>
              <a:rPr lang="en-US" sz="3200" dirty="0">
                <a:solidFill>
                  <a:schemeClr val="tx1"/>
                </a:solidFill>
              </a:rPr>
              <a:t>git revert </a:t>
            </a:r>
            <a:br>
              <a:rPr lang="ru-RU" sz="3200" dirty="0">
                <a:solidFill>
                  <a:schemeClr val="tx1"/>
                </a:solidFill>
              </a:rPr>
            </a:br>
            <a:r>
              <a:rPr lang="en-US" sz="3200" dirty="0">
                <a:solidFill>
                  <a:schemeClr val="tx1"/>
                </a:solidFill>
              </a:rPr>
              <a:t>[</a:t>
            </a:r>
            <a:r>
              <a:rPr lang="ru-RU" sz="3200" dirty="0">
                <a:solidFill>
                  <a:schemeClr val="tx1"/>
                </a:solidFill>
              </a:rPr>
              <a:t>хэш коммита</a:t>
            </a:r>
            <a:r>
              <a:rPr lang="en-US" sz="3200" dirty="0">
                <a:solidFill>
                  <a:schemeClr val="tx1"/>
                </a:solidFill>
              </a:rPr>
              <a:t>]</a:t>
            </a:r>
            <a:endParaRPr lang="ru-RU" sz="3200" dirty="0">
              <a:solidFill>
                <a:schemeClr val="tx1"/>
              </a:solidFill>
            </a:endParaRPr>
          </a:p>
        </p:txBody>
      </p:sp>
      <p:pic>
        <p:nvPicPr>
          <p:cNvPr id="3" name="Объект 2">
            <a:extLst>
              <a:ext uri="{FF2B5EF4-FFF2-40B4-BE49-F238E27FC236}">
                <a16:creationId xmlns:a16="http://schemas.microsoft.com/office/drawing/2014/main" id="{2A48BB3B-0D4C-41BD-8D80-A57E740551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67513" y="1213939"/>
            <a:ext cx="6889791" cy="4430121"/>
          </a:xfrm>
        </p:spPr>
      </p:pic>
    </p:spTree>
    <p:extLst>
      <p:ext uri="{BB962C8B-B14F-4D97-AF65-F5344CB8AC3E}">
        <p14:creationId xmlns:p14="http://schemas.microsoft.com/office/powerpoint/2010/main" val="24334364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80000"/>
                <a:shade val="100000"/>
                <a:satMod val="300000"/>
              </a:schemeClr>
            </a:gs>
            <a:gs pos="100000">
              <a:schemeClr val="bg1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ED15573D-0E45-4691-B525-471152EC1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E448559-19A4-4252-8C27-54C1DA906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4419599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B19C35E-4E30-4F1D-9FC2-F2FA6191E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819" y="466344"/>
            <a:ext cx="3959352" cy="592531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9E432F09-C5B6-42A8-AB85-2F1FD51CBB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4819" y="875324"/>
            <a:ext cx="3946505" cy="5093520"/>
          </a:xfrm>
        </p:spPr>
        <p:txBody>
          <a:bodyPr>
            <a:normAutofit/>
          </a:bodyPr>
          <a:lstStyle/>
          <a:p>
            <a:pPr algn="ctr"/>
            <a:r>
              <a:rPr lang="ru-RU" sz="2800" dirty="0">
                <a:solidFill>
                  <a:schemeClr val="tx1"/>
                </a:solidFill>
              </a:rPr>
              <a:t>Дополнительные команды,</a:t>
            </a:r>
            <a:br>
              <a:rPr lang="ru-RU" sz="2800" dirty="0">
                <a:solidFill>
                  <a:schemeClr val="tx1"/>
                </a:solidFill>
              </a:rPr>
            </a:br>
            <a:r>
              <a:rPr lang="ru-RU" sz="2800" dirty="0">
                <a:solidFill>
                  <a:schemeClr val="tx1"/>
                </a:solidFill>
              </a:rPr>
              <a:t> которые могут понадобиться</a:t>
            </a:r>
          </a:p>
        </p:txBody>
      </p:sp>
      <p:pic>
        <p:nvPicPr>
          <p:cNvPr id="3" name="Объект 2">
            <a:extLst>
              <a:ext uri="{FF2B5EF4-FFF2-40B4-BE49-F238E27FC236}">
                <a16:creationId xmlns:a16="http://schemas.microsoft.com/office/drawing/2014/main" id="{E072B362-DF8A-4CCA-9B44-B598B0987C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84418" y="1331927"/>
            <a:ext cx="7061386" cy="4194146"/>
          </a:xfrm>
        </p:spPr>
      </p:pic>
    </p:spTree>
    <p:extLst>
      <p:ext uri="{BB962C8B-B14F-4D97-AF65-F5344CB8AC3E}">
        <p14:creationId xmlns:p14="http://schemas.microsoft.com/office/powerpoint/2010/main" val="26397895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80000"/>
                <a:shade val="100000"/>
                <a:satMod val="300000"/>
              </a:schemeClr>
            </a:gs>
            <a:gs pos="100000">
              <a:schemeClr val="bg1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9E432F09-C5B6-42A8-AB85-2F1FD51CBB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5111" y="408373"/>
            <a:ext cx="3551067" cy="710214"/>
          </a:xfrm>
        </p:spPr>
        <p:txBody>
          <a:bodyPr>
            <a:normAutofit fontScale="90000"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4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Ветки (</a:t>
            </a:r>
            <a:r>
              <a:rPr lang="en-US" sz="4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branch</a:t>
            </a:r>
            <a:r>
              <a:rPr lang="ru-RU" sz="4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</p:txBody>
      </p:sp>
      <p:pic>
        <p:nvPicPr>
          <p:cNvPr id="3" name="Объект 2">
            <a:extLst>
              <a:ext uri="{FF2B5EF4-FFF2-40B4-BE49-F238E27FC236}">
                <a16:creationId xmlns:a16="http://schemas.microsoft.com/office/drawing/2014/main" id="{D4C7EC02-7870-4921-BDC6-FD04A80D1F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2657" y="1530275"/>
            <a:ext cx="7685102" cy="3797450"/>
          </a:xfrm>
        </p:spPr>
      </p:pic>
      <p:sp>
        <p:nvSpPr>
          <p:cNvPr id="4" name="Текст 3">
            <a:extLst>
              <a:ext uri="{FF2B5EF4-FFF2-40B4-BE49-F238E27FC236}">
                <a16:creationId xmlns:a16="http://schemas.microsoft.com/office/drawing/2014/main" id="{96A4E40C-2786-46B5-AD8F-7C293A229E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265112" y="1118587"/>
            <a:ext cx="3551066" cy="5228947"/>
          </a:xfrm>
        </p:spPr>
        <p:txBody>
          <a:bodyPr>
            <a:normAutofit/>
          </a:bodyPr>
          <a:lstStyle/>
          <a:p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Когда разработчикам нужно параллельно работать над одними и теми же файлами они пользуются ветками (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branch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). 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Это значит мы создаём временную копию на текущий момент состояния вашего репозитория, работаем в ней, записываем в ней коммиты, какие-то изменения, и в последствии, эта ветка будет содержать набор новых коммитов, которые нужно вернуть в основную мастер (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master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/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main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 ветку.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265136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80000"/>
                <a:shade val="100000"/>
                <a:satMod val="300000"/>
              </a:schemeClr>
            </a:gs>
            <a:gs pos="100000">
              <a:schemeClr val="bg1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ED15573D-0E45-4691-B525-471152EC1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E448559-19A4-4252-8C27-54C1DA906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4419599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B19C35E-4E30-4F1D-9FC2-F2FA6191E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819" y="466344"/>
            <a:ext cx="3959352" cy="592531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9E432F09-C5B6-42A8-AB85-2F1FD51CBB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4819" y="466343"/>
            <a:ext cx="3959352" cy="5925311"/>
          </a:xfrm>
        </p:spPr>
        <p:txBody>
          <a:bodyPr>
            <a:norm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27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Команды: </a:t>
            </a:r>
            <a:br>
              <a:rPr lang="ru-RU" sz="27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ru-RU" sz="27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27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git branch</a:t>
            </a:r>
            <a:r>
              <a:rPr lang="ru-RU" sz="27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-    показывает список веток</a:t>
            </a:r>
            <a:br>
              <a:rPr lang="ru-RU" sz="27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ru-RU" sz="27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27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git branch dev    -   </a:t>
            </a:r>
            <a:r>
              <a:rPr lang="ru-RU" sz="27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создаёт новую ветку </a:t>
            </a:r>
            <a:r>
              <a:rPr lang="en-US" sz="27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dev</a:t>
            </a:r>
            <a:br>
              <a:rPr lang="ru-RU" sz="27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ru-RU" sz="27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27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git checkout dev</a:t>
            </a:r>
            <a:r>
              <a:rPr lang="ru-RU" sz="27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-    переходит на ветку </a:t>
            </a:r>
            <a:r>
              <a:rPr lang="en-US" sz="27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dev</a:t>
            </a:r>
            <a:endParaRPr lang="ru-RU" sz="27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Объект 2">
            <a:extLst>
              <a:ext uri="{FF2B5EF4-FFF2-40B4-BE49-F238E27FC236}">
                <a16:creationId xmlns:a16="http://schemas.microsoft.com/office/drawing/2014/main" id="{E9FC3CA4-4E08-4827-BF10-246CF872C0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71119" y="237744"/>
            <a:ext cx="6784752" cy="6153912"/>
          </a:xfrm>
        </p:spPr>
      </p:pic>
    </p:spTree>
    <p:extLst>
      <p:ext uri="{BB962C8B-B14F-4D97-AF65-F5344CB8AC3E}">
        <p14:creationId xmlns:p14="http://schemas.microsoft.com/office/powerpoint/2010/main" val="7962111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80000"/>
                <a:shade val="100000"/>
                <a:satMod val="300000"/>
              </a:schemeClr>
            </a:gs>
            <a:gs pos="100000">
              <a:schemeClr val="bg1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ED15573D-0E45-4691-B525-471152EC1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E448559-19A4-4252-8C27-54C1DA906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4419599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B19C35E-4E30-4F1D-9FC2-F2FA6191E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819" y="466344"/>
            <a:ext cx="3959352" cy="592531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9E432F09-C5B6-42A8-AB85-2F1FD51CBB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4819" y="466343"/>
            <a:ext cx="3959352" cy="5925311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tx1"/>
                </a:solidFill>
              </a:rPr>
              <a:t>Это означает, что все коммиты, которые есть и будут на </a:t>
            </a:r>
            <a:r>
              <a:rPr lang="en-US" sz="2400" dirty="0">
                <a:solidFill>
                  <a:schemeClr val="tx1"/>
                </a:solidFill>
              </a:rPr>
              <a:t>master</a:t>
            </a:r>
            <a:r>
              <a:rPr lang="ru-RU" sz="2400" dirty="0">
                <a:solidFill>
                  <a:schemeClr val="tx1"/>
                </a:solidFill>
              </a:rPr>
              <a:t> после разделения на ветки, будут писаться исключительно на </a:t>
            </a:r>
            <a:r>
              <a:rPr lang="en-US" sz="2400" dirty="0">
                <a:solidFill>
                  <a:schemeClr val="tx1"/>
                </a:solidFill>
              </a:rPr>
              <a:t>master. </a:t>
            </a:r>
            <a:r>
              <a:rPr lang="ru-RU" sz="2400" dirty="0">
                <a:solidFill>
                  <a:schemeClr val="tx1"/>
                </a:solidFill>
              </a:rPr>
              <a:t>Следовательно, все коммиты на </a:t>
            </a:r>
            <a:r>
              <a:rPr lang="en-US" sz="2400" dirty="0">
                <a:solidFill>
                  <a:schemeClr val="tx1"/>
                </a:solidFill>
              </a:rPr>
              <a:t>dev, </a:t>
            </a:r>
            <a:r>
              <a:rPr lang="ru-RU" sz="2400" dirty="0">
                <a:solidFill>
                  <a:schemeClr val="tx1"/>
                </a:solidFill>
              </a:rPr>
              <a:t>которые есть и будут на </a:t>
            </a:r>
            <a:r>
              <a:rPr lang="en-US" sz="2400" dirty="0">
                <a:solidFill>
                  <a:schemeClr val="tx1"/>
                </a:solidFill>
              </a:rPr>
              <a:t>dev</a:t>
            </a:r>
            <a:r>
              <a:rPr lang="ru-RU" sz="2400" dirty="0">
                <a:solidFill>
                  <a:schemeClr val="tx1"/>
                </a:solidFill>
              </a:rPr>
              <a:t> после разделения на ветки, будут писаться исключительно на </a:t>
            </a:r>
            <a:r>
              <a:rPr lang="en-US" sz="2400" dirty="0">
                <a:solidFill>
                  <a:schemeClr val="tx1"/>
                </a:solidFill>
              </a:rPr>
              <a:t>dev.</a:t>
            </a:r>
            <a:endParaRPr lang="ru-RU" sz="2400" dirty="0">
              <a:solidFill>
                <a:schemeClr val="tx1"/>
              </a:solidFill>
            </a:endParaRPr>
          </a:p>
        </p:txBody>
      </p:sp>
      <p:pic>
        <p:nvPicPr>
          <p:cNvPr id="3" name="Объект 2">
            <a:extLst>
              <a:ext uri="{FF2B5EF4-FFF2-40B4-BE49-F238E27FC236}">
                <a16:creationId xmlns:a16="http://schemas.microsoft.com/office/drawing/2014/main" id="{233593E3-3DB8-4F0B-9986-4ADD2BEF78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52636" y="0"/>
            <a:ext cx="5629570" cy="6858000"/>
          </a:xfrm>
        </p:spPr>
      </p:pic>
    </p:spTree>
    <p:extLst>
      <p:ext uri="{BB962C8B-B14F-4D97-AF65-F5344CB8AC3E}">
        <p14:creationId xmlns:p14="http://schemas.microsoft.com/office/powerpoint/2010/main" val="42267475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80000"/>
                <a:shade val="100000"/>
                <a:satMod val="300000"/>
              </a:schemeClr>
            </a:gs>
            <a:gs pos="100000">
              <a:schemeClr val="bg1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ED15573D-0E45-4691-B525-471152EC1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E448559-19A4-4252-8C27-54C1DA906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4419599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B19C35E-4E30-4F1D-9FC2-F2FA6191E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819" y="466344"/>
            <a:ext cx="3959352" cy="592531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9E432F09-C5B6-42A8-AB85-2F1FD51CBB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240" y="875324"/>
            <a:ext cx="3536510" cy="5093520"/>
          </a:xfrm>
        </p:spPr>
        <p:txBody>
          <a:bodyPr>
            <a:normAutofit/>
          </a:bodyPr>
          <a:lstStyle/>
          <a:p>
            <a:pPr algn="ctr"/>
            <a:r>
              <a:rPr lang="ru-RU" sz="3600" dirty="0">
                <a:solidFill>
                  <a:schemeClr val="tx1"/>
                </a:solidFill>
              </a:rPr>
              <a:t>Создание копии ветки </a:t>
            </a:r>
            <a:r>
              <a:rPr lang="en-US" sz="3600" dirty="0">
                <a:solidFill>
                  <a:schemeClr val="tx1"/>
                </a:solidFill>
              </a:rPr>
              <a:t>master</a:t>
            </a:r>
            <a:br>
              <a:rPr lang="ru-RU" sz="3600" dirty="0">
                <a:solidFill>
                  <a:schemeClr val="tx1"/>
                </a:solidFill>
              </a:rPr>
            </a:br>
            <a:r>
              <a:rPr lang="ru-RU" sz="3600" dirty="0">
                <a:solidFill>
                  <a:schemeClr val="tx1"/>
                </a:solidFill>
              </a:rPr>
              <a:t>(новая ветка называется </a:t>
            </a:r>
            <a:r>
              <a:rPr lang="en-US" sz="3600" dirty="0">
                <a:solidFill>
                  <a:schemeClr val="tx1"/>
                </a:solidFill>
              </a:rPr>
              <a:t>dev-master</a:t>
            </a:r>
            <a:r>
              <a:rPr lang="ru-RU" sz="3600" dirty="0">
                <a:solidFill>
                  <a:schemeClr val="tx1"/>
                </a:solidFill>
              </a:rPr>
              <a:t>)</a:t>
            </a:r>
            <a:br>
              <a:rPr lang="ru-RU" sz="3600" dirty="0">
                <a:solidFill>
                  <a:schemeClr val="tx1"/>
                </a:solidFill>
              </a:rPr>
            </a:br>
            <a:r>
              <a:rPr lang="ru-RU" sz="3600" dirty="0">
                <a:solidFill>
                  <a:schemeClr val="tx1"/>
                </a:solidFill>
              </a:rPr>
              <a:t>во время нахождения на ветке </a:t>
            </a:r>
            <a:r>
              <a:rPr lang="en-US" sz="3600" dirty="0">
                <a:solidFill>
                  <a:schemeClr val="tx1"/>
                </a:solidFill>
              </a:rPr>
              <a:t>dev</a:t>
            </a:r>
            <a:endParaRPr lang="ru-RU" sz="3600" dirty="0">
              <a:solidFill>
                <a:schemeClr val="tx1"/>
              </a:solidFill>
            </a:endParaRPr>
          </a:p>
        </p:txBody>
      </p:sp>
      <p:pic>
        <p:nvPicPr>
          <p:cNvPr id="3" name="Объект 2">
            <a:extLst>
              <a:ext uri="{FF2B5EF4-FFF2-40B4-BE49-F238E27FC236}">
                <a16:creationId xmlns:a16="http://schemas.microsoft.com/office/drawing/2014/main" id="{0966263B-FB8D-4AF8-AF60-B5B7404EF8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65969" y="64363"/>
            <a:ext cx="7514356" cy="6729274"/>
          </a:xfrm>
        </p:spPr>
      </p:pic>
    </p:spTree>
    <p:extLst>
      <p:ext uri="{BB962C8B-B14F-4D97-AF65-F5344CB8AC3E}">
        <p14:creationId xmlns:p14="http://schemas.microsoft.com/office/powerpoint/2010/main" val="29856158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80000"/>
                <a:shade val="100000"/>
                <a:satMod val="300000"/>
              </a:schemeClr>
            </a:gs>
            <a:gs pos="100000">
              <a:schemeClr val="bg1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ED15573D-0E45-4691-B525-471152EC1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E448559-19A4-4252-8C27-54C1DA906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4419599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B19C35E-4E30-4F1D-9FC2-F2FA6191E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819" y="466344"/>
            <a:ext cx="3959352" cy="592531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9E432F09-C5B6-42A8-AB85-2F1FD51CBB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4819" y="466343"/>
            <a:ext cx="3959352" cy="5925311"/>
          </a:xfrm>
        </p:spPr>
        <p:txBody>
          <a:bodyPr>
            <a:noAutofit/>
          </a:bodyPr>
          <a:lstStyle/>
          <a:p>
            <a:pPr algn="ctr"/>
            <a:r>
              <a:rPr lang="ru-RU" sz="3500" dirty="0">
                <a:solidFill>
                  <a:schemeClr val="tx1"/>
                </a:solidFill>
              </a:rPr>
              <a:t>Эта команда выполняет переключение на другую ветку, и в случае, если такой ветки не существует – создаёт такую ветку</a:t>
            </a:r>
          </a:p>
        </p:txBody>
      </p:sp>
      <p:pic>
        <p:nvPicPr>
          <p:cNvPr id="3" name="Объект 2">
            <a:extLst>
              <a:ext uri="{FF2B5EF4-FFF2-40B4-BE49-F238E27FC236}">
                <a16:creationId xmlns:a16="http://schemas.microsoft.com/office/drawing/2014/main" id="{FE9BE315-95E1-4C1B-B0BB-20F5207478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19563" y="2123006"/>
            <a:ext cx="7199886" cy="2611988"/>
          </a:xfrm>
        </p:spPr>
      </p:pic>
    </p:spTree>
    <p:extLst>
      <p:ext uri="{BB962C8B-B14F-4D97-AF65-F5344CB8AC3E}">
        <p14:creationId xmlns:p14="http://schemas.microsoft.com/office/powerpoint/2010/main" val="28671453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1E94681D-2A4C-4A8D-B9B5-31D440D03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EC7E010-C712-408D-9787-0842AFC9F4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503FCEF-A9BA-4991-9220-E36615FB8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664D085-C814-4D74-BCE0-2059F0DC04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C4E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DA5539E-D8B4-4F5A-B46F-C304F5D7A8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Объект 2">
            <a:extLst>
              <a:ext uri="{FF2B5EF4-FFF2-40B4-BE49-F238E27FC236}">
                <a16:creationId xmlns:a16="http://schemas.microsoft.com/office/drawing/2014/main" id="{6929F5E2-628A-4A93-9C50-76AC8D1FDA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1539" y="953840"/>
            <a:ext cx="10588922" cy="4950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550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80000"/>
                <a:shade val="100000"/>
                <a:satMod val="300000"/>
              </a:schemeClr>
            </a:gs>
            <a:gs pos="100000">
              <a:schemeClr val="bg1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57E16D08-D157-443F-9B58-A0D60DB66C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6393" y="406305"/>
            <a:ext cx="4795231" cy="640080"/>
          </a:xfrm>
        </p:spPr>
        <p:txBody>
          <a:bodyPr>
            <a:normAutofit fontScale="92500" lnSpcReduction="20000"/>
          </a:bodyPr>
          <a:lstStyle/>
          <a:p>
            <a:r>
              <a:rPr lang="ru-RU" dirty="0"/>
              <a:t>Удалённый репозиторий</a:t>
            </a:r>
          </a:p>
        </p:txBody>
      </p:sp>
      <p:pic>
        <p:nvPicPr>
          <p:cNvPr id="3" name="Объект 2">
            <a:extLst>
              <a:ext uri="{FF2B5EF4-FFF2-40B4-BE49-F238E27FC236}">
                <a16:creationId xmlns:a16="http://schemas.microsoft.com/office/drawing/2014/main" id="{0040FBA0-EDB2-492A-9FCF-05FEC99CCE8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86394" y="3080551"/>
            <a:ext cx="6572412" cy="3381352"/>
          </a:xfrm>
        </p:spPr>
      </p:pic>
      <p:sp>
        <p:nvSpPr>
          <p:cNvPr id="6" name="Текст 5">
            <a:extLst>
              <a:ext uri="{FF2B5EF4-FFF2-40B4-BE49-F238E27FC236}">
                <a16:creationId xmlns:a16="http://schemas.microsoft.com/office/drawing/2014/main" id="{C0AC30F0-42DA-47C1-9456-87D8656A04E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958806" y="5821823"/>
            <a:ext cx="4846800" cy="640080"/>
          </a:xfrm>
        </p:spPr>
        <p:txBody>
          <a:bodyPr>
            <a:normAutofit fontScale="92500" lnSpcReduction="20000"/>
          </a:bodyPr>
          <a:lstStyle/>
          <a:p>
            <a:r>
              <a:rPr lang="ru-RU" dirty="0"/>
              <a:t>Самые популярные сервисы для хранения репозиториев</a:t>
            </a:r>
          </a:p>
        </p:txBody>
      </p:sp>
      <p:pic>
        <p:nvPicPr>
          <p:cNvPr id="11" name="Объект 10">
            <a:extLst>
              <a:ext uri="{FF2B5EF4-FFF2-40B4-BE49-F238E27FC236}">
                <a16:creationId xmlns:a16="http://schemas.microsoft.com/office/drawing/2014/main" id="{6D334E54-F5AC-405A-8B81-BE7159D6DCC1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5181625" y="396097"/>
            <a:ext cx="6623981" cy="2684454"/>
          </a:xfr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2" name="Рукописный ввод 11">
                <a:extLst>
                  <a:ext uri="{FF2B5EF4-FFF2-40B4-BE49-F238E27FC236}">
                    <a16:creationId xmlns:a16="http://schemas.microsoft.com/office/drawing/2014/main" id="{592A8A77-11B5-418D-B604-17EDA38048DD}"/>
                  </a:ext>
                </a:extLst>
              </p14:cNvPr>
              <p14:cNvContentPartPr/>
              <p14:nvPr/>
            </p14:nvContentPartPr>
            <p14:xfrm>
              <a:off x="2618388" y="1411228"/>
              <a:ext cx="360" cy="1171080"/>
            </p14:xfrm>
          </p:contentPart>
        </mc:Choice>
        <mc:Fallback>
          <p:pic>
            <p:nvPicPr>
              <p:cNvPr id="12" name="Рукописный ввод 11">
                <a:extLst>
                  <a:ext uri="{FF2B5EF4-FFF2-40B4-BE49-F238E27FC236}">
                    <a16:creationId xmlns:a16="http://schemas.microsoft.com/office/drawing/2014/main" id="{592A8A77-11B5-418D-B604-17EDA38048D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564748" y="1303588"/>
                <a:ext cx="108000" cy="138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4" name="Рукописный ввод 13">
                <a:extLst>
                  <a:ext uri="{FF2B5EF4-FFF2-40B4-BE49-F238E27FC236}">
                    <a16:creationId xmlns:a16="http://schemas.microsoft.com/office/drawing/2014/main" id="{9A6CC282-9217-4232-A989-916DFF50AC62}"/>
                  </a:ext>
                </a:extLst>
              </p14:cNvPr>
              <p14:cNvContentPartPr/>
              <p14:nvPr/>
            </p14:nvContentPartPr>
            <p14:xfrm>
              <a:off x="2528748" y="1633348"/>
              <a:ext cx="72360" cy="1031400"/>
            </p14:xfrm>
          </p:contentPart>
        </mc:Choice>
        <mc:Fallback>
          <p:pic>
            <p:nvPicPr>
              <p:cNvPr id="14" name="Рукописный ввод 13">
                <a:extLst>
                  <a:ext uri="{FF2B5EF4-FFF2-40B4-BE49-F238E27FC236}">
                    <a16:creationId xmlns:a16="http://schemas.microsoft.com/office/drawing/2014/main" id="{9A6CC282-9217-4232-A989-916DFF50AC6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475108" y="1525348"/>
                <a:ext cx="180000" cy="124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8" name="Рукописный ввод 17">
                <a:extLst>
                  <a:ext uri="{FF2B5EF4-FFF2-40B4-BE49-F238E27FC236}">
                    <a16:creationId xmlns:a16="http://schemas.microsoft.com/office/drawing/2014/main" id="{4D104026-1523-47AF-8857-4D54D15B69E7}"/>
                  </a:ext>
                </a:extLst>
              </p14:cNvPr>
              <p14:cNvContentPartPr/>
              <p14:nvPr/>
            </p14:nvContentPartPr>
            <p14:xfrm>
              <a:off x="1986588" y="1339948"/>
              <a:ext cx="197280" cy="1278720"/>
            </p14:xfrm>
          </p:contentPart>
        </mc:Choice>
        <mc:Fallback>
          <p:pic>
            <p:nvPicPr>
              <p:cNvPr id="18" name="Рукописный ввод 17">
                <a:extLst>
                  <a:ext uri="{FF2B5EF4-FFF2-40B4-BE49-F238E27FC236}">
                    <a16:creationId xmlns:a16="http://schemas.microsoft.com/office/drawing/2014/main" id="{4D104026-1523-47AF-8857-4D54D15B69E7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932948" y="1232308"/>
                <a:ext cx="304920" cy="149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9" name="Рукописный ввод 18">
                <a:extLst>
                  <a:ext uri="{FF2B5EF4-FFF2-40B4-BE49-F238E27FC236}">
                    <a16:creationId xmlns:a16="http://schemas.microsoft.com/office/drawing/2014/main" id="{A6056822-B1F6-4D8B-A83A-2832F6101143}"/>
                  </a:ext>
                </a:extLst>
              </p14:cNvPr>
              <p14:cNvContentPartPr/>
              <p14:nvPr/>
            </p14:nvContentPartPr>
            <p14:xfrm>
              <a:off x="2223108" y="1464508"/>
              <a:ext cx="58320" cy="983160"/>
            </p14:xfrm>
          </p:contentPart>
        </mc:Choice>
        <mc:Fallback>
          <p:pic>
            <p:nvPicPr>
              <p:cNvPr id="19" name="Рукописный ввод 18">
                <a:extLst>
                  <a:ext uri="{FF2B5EF4-FFF2-40B4-BE49-F238E27FC236}">
                    <a16:creationId xmlns:a16="http://schemas.microsoft.com/office/drawing/2014/main" id="{A6056822-B1F6-4D8B-A83A-2832F6101143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169468" y="1356868"/>
                <a:ext cx="165960" cy="119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20" name="Рукописный ввод 19">
                <a:extLst>
                  <a:ext uri="{FF2B5EF4-FFF2-40B4-BE49-F238E27FC236}">
                    <a16:creationId xmlns:a16="http://schemas.microsoft.com/office/drawing/2014/main" id="{265D70B1-A7AB-46FE-B07E-755A41266CC5}"/>
                  </a:ext>
                </a:extLst>
              </p14:cNvPr>
              <p14:cNvContentPartPr/>
              <p14:nvPr/>
            </p14:nvContentPartPr>
            <p14:xfrm>
              <a:off x="2096748" y="1366948"/>
              <a:ext cx="131760" cy="1332720"/>
            </p14:xfrm>
          </p:contentPart>
        </mc:Choice>
        <mc:Fallback>
          <p:pic>
            <p:nvPicPr>
              <p:cNvPr id="20" name="Рукописный ввод 19">
                <a:extLst>
                  <a:ext uri="{FF2B5EF4-FFF2-40B4-BE49-F238E27FC236}">
                    <a16:creationId xmlns:a16="http://schemas.microsoft.com/office/drawing/2014/main" id="{265D70B1-A7AB-46FE-B07E-755A41266CC5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042748" y="1258948"/>
                <a:ext cx="239400" cy="154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21" name="Рукописный ввод 20">
                <a:extLst>
                  <a:ext uri="{FF2B5EF4-FFF2-40B4-BE49-F238E27FC236}">
                    <a16:creationId xmlns:a16="http://schemas.microsoft.com/office/drawing/2014/main" id="{7960AB48-5483-40ED-9B25-D09EDFA36277}"/>
                  </a:ext>
                </a:extLst>
              </p14:cNvPr>
              <p14:cNvContentPartPr/>
              <p14:nvPr/>
            </p14:nvContentPartPr>
            <p14:xfrm>
              <a:off x="2157228" y="1464508"/>
              <a:ext cx="360" cy="360"/>
            </p14:xfrm>
          </p:contentPart>
        </mc:Choice>
        <mc:Fallback>
          <p:pic>
            <p:nvPicPr>
              <p:cNvPr id="21" name="Рукописный ввод 20">
                <a:extLst>
                  <a:ext uri="{FF2B5EF4-FFF2-40B4-BE49-F238E27FC236}">
                    <a16:creationId xmlns:a16="http://schemas.microsoft.com/office/drawing/2014/main" id="{7960AB48-5483-40ED-9B25-D09EDFA36277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103228" y="1356868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22" name="Рукописный ввод 21">
                <a:extLst>
                  <a:ext uri="{FF2B5EF4-FFF2-40B4-BE49-F238E27FC236}">
                    <a16:creationId xmlns:a16="http://schemas.microsoft.com/office/drawing/2014/main" id="{0A01E63C-3565-4FE1-A52B-B51BFC21C580}"/>
                  </a:ext>
                </a:extLst>
              </p14:cNvPr>
              <p14:cNvContentPartPr/>
              <p14:nvPr/>
            </p14:nvContentPartPr>
            <p14:xfrm>
              <a:off x="2041308" y="2103868"/>
              <a:ext cx="360" cy="360"/>
            </p14:xfrm>
          </p:contentPart>
        </mc:Choice>
        <mc:Fallback>
          <p:pic>
            <p:nvPicPr>
              <p:cNvPr id="22" name="Рукописный ввод 21">
                <a:extLst>
                  <a:ext uri="{FF2B5EF4-FFF2-40B4-BE49-F238E27FC236}">
                    <a16:creationId xmlns:a16="http://schemas.microsoft.com/office/drawing/2014/main" id="{0A01E63C-3565-4FE1-A52B-B51BFC21C580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987668" y="1995868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23" name="Рукописный ввод 22">
                <a:extLst>
                  <a:ext uri="{FF2B5EF4-FFF2-40B4-BE49-F238E27FC236}">
                    <a16:creationId xmlns:a16="http://schemas.microsoft.com/office/drawing/2014/main" id="{CF99FD1F-E007-458D-BBAB-FE3EF4E62121}"/>
                  </a:ext>
                </a:extLst>
              </p14:cNvPr>
              <p14:cNvContentPartPr/>
              <p14:nvPr/>
            </p14:nvContentPartPr>
            <p14:xfrm>
              <a:off x="2902788" y="2050588"/>
              <a:ext cx="360" cy="360"/>
            </p14:xfrm>
          </p:contentPart>
        </mc:Choice>
        <mc:Fallback>
          <p:pic>
            <p:nvPicPr>
              <p:cNvPr id="23" name="Рукописный ввод 22">
                <a:extLst>
                  <a:ext uri="{FF2B5EF4-FFF2-40B4-BE49-F238E27FC236}">
                    <a16:creationId xmlns:a16="http://schemas.microsoft.com/office/drawing/2014/main" id="{CF99FD1F-E007-458D-BBAB-FE3EF4E62121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849148" y="1942588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24" name="Рукописный ввод 23">
                <a:extLst>
                  <a:ext uri="{FF2B5EF4-FFF2-40B4-BE49-F238E27FC236}">
                    <a16:creationId xmlns:a16="http://schemas.microsoft.com/office/drawing/2014/main" id="{F6D1C9E0-1C1A-4D6B-8536-52AF41CE6E83}"/>
                  </a:ext>
                </a:extLst>
              </p14:cNvPr>
              <p14:cNvContentPartPr/>
              <p14:nvPr/>
            </p14:nvContentPartPr>
            <p14:xfrm>
              <a:off x="2902788" y="2050588"/>
              <a:ext cx="360" cy="360"/>
            </p14:xfrm>
          </p:contentPart>
        </mc:Choice>
        <mc:Fallback>
          <p:pic>
            <p:nvPicPr>
              <p:cNvPr id="24" name="Рукописный ввод 23">
                <a:extLst>
                  <a:ext uri="{FF2B5EF4-FFF2-40B4-BE49-F238E27FC236}">
                    <a16:creationId xmlns:a16="http://schemas.microsoft.com/office/drawing/2014/main" id="{F6D1C9E0-1C1A-4D6B-8536-52AF41CE6E83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849148" y="1942588"/>
                <a:ext cx="108000" cy="216000"/>
              </a:xfrm>
              <a:prstGeom prst="rect">
                <a:avLst/>
              </a:prstGeom>
            </p:spPr>
          </p:pic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F5CB67FB-E73F-42B3-BF88-944A976C36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9960" y="878064"/>
            <a:ext cx="1242781" cy="213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36B993F-EEF1-4751-9FE2-DCB1B25B31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8493614" y="3102225"/>
            <a:ext cx="1310439" cy="2719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76531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80000"/>
                <a:shade val="100000"/>
                <a:satMod val="300000"/>
              </a:schemeClr>
            </a:gs>
            <a:gs pos="100000">
              <a:schemeClr val="bg1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ED15573D-0E45-4691-B525-471152EC1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E448559-19A4-4252-8C27-54C1DA906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4419599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B19C35E-4E30-4F1D-9FC2-F2FA6191E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819" y="466344"/>
            <a:ext cx="3959352" cy="592531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9E432F09-C5B6-42A8-AB85-2F1FD51CBB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4819" y="466343"/>
            <a:ext cx="3959352" cy="5925311"/>
          </a:xfrm>
        </p:spPr>
        <p:txBody>
          <a:bodyPr>
            <a:normAutofit/>
          </a:bodyPr>
          <a:lstStyle/>
          <a:p>
            <a:pPr algn="ctr"/>
            <a:r>
              <a:rPr lang="ru-RU" sz="4300" dirty="0">
                <a:solidFill>
                  <a:schemeClr val="tx1"/>
                </a:solidFill>
              </a:rPr>
              <a:t>Проверка, настроен ли </a:t>
            </a:r>
            <a:r>
              <a:rPr lang="en-US" sz="4300" dirty="0">
                <a:solidFill>
                  <a:schemeClr val="tx1"/>
                </a:solidFill>
              </a:rPr>
              <a:t>remote</a:t>
            </a:r>
            <a:endParaRPr lang="ru-RU" sz="4300" dirty="0">
              <a:solidFill>
                <a:schemeClr val="tx1"/>
              </a:solidFill>
            </a:endParaRPr>
          </a:p>
        </p:txBody>
      </p:sp>
      <p:pic>
        <p:nvPicPr>
          <p:cNvPr id="3" name="Объект 2">
            <a:extLst>
              <a:ext uri="{FF2B5EF4-FFF2-40B4-BE49-F238E27FC236}">
                <a16:creationId xmlns:a16="http://schemas.microsoft.com/office/drawing/2014/main" id="{6B5B1720-5E23-44E6-930A-ED3C32A213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62788" y="2835664"/>
            <a:ext cx="7094516" cy="1186672"/>
          </a:xfrm>
        </p:spPr>
      </p:pic>
    </p:spTree>
    <p:extLst>
      <p:ext uri="{BB962C8B-B14F-4D97-AF65-F5344CB8AC3E}">
        <p14:creationId xmlns:p14="http://schemas.microsoft.com/office/powerpoint/2010/main" val="14732465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80000"/>
                <a:shade val="100000"/>
                <a:satMod val="300000"/>
              </a:schemeClr>
            </a:gs>
            <a:gs pos="100000">
              <a:schemeClr val="bg1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10">
            <a:extLst>
              <a:ext uri="{FF2B5EF4-FFF2-40B4-BE49-F238E27FC236}">
                <a16:creationId xmlns:a16="http://schemas.microsoft.com/office/drawing/2014/main" id="{AC55BC48-88F8-45AF-90E4-29D80B0CF8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4285" y="1515062"/>
            <a:ext cx="7648835" cy="3815349"/>
          </a:xfrm>
        </p:spPr>
      </p:pic>
      <p:sp>
        <p:nvSpPr>
          <p:cNvPr id="4" name="Текст 3">
            <a:extLst>
              <a:ext uri="{FF2B5EF4-FFF2-40B4-BE49-F238E27FC236}">
                <a16:creationId xmlns:a16="http://schemas.microsoft.com/office/drawing/2014/main" id="{63646C3D-F7D4-4FD0-B91A-44F9939620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228557" y="405705"/>
            <a:ext cx="3589934" cy="599718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z="2200" dirty="0" err="1">
                <a:ea typeface="+mn-lt"/>
                <a:cs typeface="+mn-lt"/>
              </a:rPr>
              <a:t>Git</a:t>
            </a:r>
            <a:r>
              <a:rPr lang="ru-RU" sz="2200" dirty="0">
                <a:ea typeface="+mn-lt"/>
                <a:cs typeface="+mn-lt"/>
              </a:rPr>
              <a:t> - это распределенная система контроля версий (то есть, несколько точек взаимодействия (разработчиков) объединяются в какой-то эко-системе(например, на сервере).</a:t>
            </a:r>
            <a:endParaRPr lang="ru-RU" sz="2600"/>
          </a:p>
          <a:p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81694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80000"/>
                <a:shade val="100000"/>
                <a:satMod val="300000"/>
              </a:schemeClr>
            </a:gs>
            <a:gs pos="100000">
              <a:schemeClr val="bg1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ED15573D-0E45-4691-B525-471152EC1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E448559-19A4-4252-8C27-54C1DA906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4419599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B19C35E-4E30-4F1D-9FC2-F2FA6191E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819" y="466344"/>
            <a:ext cx="3959352" cy="592531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9E432F09-C5B6-42A8-AB85-2F1FD51CBB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4819" y="466344"/>
            <a:ext cx="3959352" cy="5925312"/>
          </a:xfrm>
        </p:spPr>
        <p:txBody>
          <a:bodyPr>
            <a:normAutofit/>
          </a:bodyPr>
          <a:lstStyle/>
          <a:p>
            <a:pPr algn="ctr"/>
            <a:r>
              <a:rPr lang="ru-RU" sz="2800" dirty="0">
                <a:solidFill>
                  <a:schemeClr val="tx1"/>
                </a:solidFill>
              </a:rPr>
              <a:t>Создание новой ветки </a:t>
            </a:r>
            <a:r>
              <a:rPr lang="en-US" sz="2800" dirty="0">
                <a:solidFill>
                  <a:schemeClr val="tx1"/>
                </a:solidFill>
              </a:rPr>
              <a:t>dev;</a:t>
            </a:r>
            <a:br>
              <a:rPr lang="ru-RU" sz="2800" dirty="0">
                <a:solidFill>
                  <a:schemeClr val="tx1"/>
                </a:solidFill>
              </a:rPr>
            </a:br>
            <a:br>
              <a:rPr lang="en-US" sz="2800" dirty="0">
                <a:solidFill>
                  <a:schemeClr val="tx1"/>
                </a:solidFill>
              </a:rPr>
            </a:br>
            <a:r>
              <a:rPr lang="ru-RU" sz="2800" dirty="0">
                <a:solidFill>
                  <a:schemeClr val="tx1"/>
                </a:solidFill>
              </a:rPr>
              <a:t>Создание файла </a:t>
            </a:r>
            <a:r>
              <a:rPr lang="en-US" sz="2800" dirty="0">
                <a:solidFill>
                  <a:schemeClr val="tx1"/>
                </a:solidFill>
              </a:rPr>
              <a:t>dev.md</a:t>
            </a:r>
            <a:r>
              <a:rPr lang="ru-RU" sz="2800" dirty="0">
                <a:solidFill>
                  <a:schemeClr val="tx1"/>
                </a:solidFill>
              </a:rPr>
              <a:t> и запись в него </a:t>
            </a:r>
            <a:r>
              <a:rPr lang="en-US" sz="2800" dirty="0">
                <a:solidFill>
                  <a:schemeClr val="tx1"/>
                </a:solidFill>
              </a:rPr>
              <a:t>“# hey”</a:t>
            </a:r>
            <a:r>
              <a:rPr lang="ru-RU" sz="2800" dirty="0">
                <a:solidFill>
                  <a:schemeClr val="tx1"/>
                </a:solidFill>
              </a:rPr>
              <a:t>;</a:t>
            </a:r>
            <a:br>
              <a:rPr lang="ru-RU" sz="2800" dirty="0">
                <a:solidFill>
                  <a:schemeClr val="tx1"/>
                </a:solidFill>
              </a:rPr>
            </a:br>
            <a:br>
              <a:rPr lang="ru-RU" sz="2800" dirty="0">
                <a:solidFill>
                  <a:schemeClr val="tx1"/>
                </a:solidFill>
              </a:rPr>
            </a:br>
            <a:r>
              <a:rPr lang="ru-RU" sz="2800" dirty="0">
                <a:solidFill>
                  <a:schemeClr val="tx1"/>
                </a:solidFill>
              </a:rPr>
              <a:t>Добавление файла </a:t>
            </a:r>
            <a:r>
              <a:rPr lang="en-US" sz="2800" dirty="0">
                <a:solidFill>
                  <a:schemeClr val="tx1"/>
                </a:solidFill>
              </a:rPr>
              <a:t>dev.md </a:t>
            </a:r>
            <a:r>
              <a:rPr lang="ru-RU" sz="2800" dirty="0">
                <a:solidFill>
                  <a:schemeClr val="tx1"/>
                </a:solidFill>
              </a:rPr>
              <a:t>в индекс</a:t>
            </a:r>
            <a:r>
              <a:rPr lang="en-US" sz="2800" dirty="0">
                <a:solidFill>
                  <a:schemeClr val="tx1"/>
                </a:solidFill>
              </a:rPr>
              <a:t>;</a:t>
            </a:r>
            <a:br>
              <a:rPr lang="ru-RU" sz="2800" dirty="0">
                <a:solidFill>
                  <a:schemeClr val="tx1"/>
                </a:solidFill>
              </a:rPr>
            </a:br>
            <a:br>
              <a:rPr lang="en-US" sz="2800" dirty="0">
                <a:solidFill>
                  <a:schemeClr val="tx1"/>
                </a:solidFill>
              </a:rPr>
            </a:br>
            <a:r>
              <a:rPr lang="ru-RU" sz="2800" dirty="0">
                <a:solidFill>
                  <a:schemeClr val="tx1"/>
                </a:solidFill>
              </a:rPr>
              <a:t>Добавление коммита.</a:t>
            </a:r>
          </a:p>
        </p:txBody>
      </p:sp>
      <p:pic>
        <p:nvPicPr>
          <p:cNvPr id="3" name="Объект 2">
            <a:extLst>
              <a:ext uri="{FF2B5EF4-FFF2-40B4-BE49-F238E27FC236}">
                <a16:creationId xmlns:a16="http://schemas.microsoft.com/office/drawing/2014/main" id="{56C5A308-B0FB-4ABC-8667-BC816C0889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34384" y="237744"/>
            <a:ext cx="7557616" cy="6382512"/>
          </a:xfrm>
        </p:spPr>
      </p:pic>
    </p:spTree>
    <p:extLst>
      <p:ext uri="{BB962C8B-B14F-4D97-AF65-F5344CB8AC3E}">
        <p14:creationId xmlns:p14="http://schemas.microsoft.com/office/powerpoint/2010/main" val="12038117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80000"/>
                <a:shade val="100000"/>
                <a:satMod val="300000"/>
              </a:schemeClr>
            </a:gs>
            <a:gs pos="100000">
              <a:schemeClr val="bg1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ED15573D-0E45-4691-B525-471152EC1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E448559-19A4-4252-8C27-54C1DA906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4419599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B19C35E-4E30-4F1D-9FC2-F2FA6191E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819" y="466344"/>
            <a:ext cx="3959352" cy="592531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9E432F09-C5B6-42A8-AB85-2F1FD51CBB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4818" y="466344"/>
            <a:ext cx="3959352" cy="5925312"/>
          </a:xfrm>
        </p:spPr>
        <p:txBody>
          <a:bodyPr>
            <a:noAutofit/>
          </a:bodyPr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“git push”</a:t>
            </a:r>
            <a:r>
              <a:rPr lang="ru-RU" sz="2000" dirty="0">
                <a:solidFill>
                  <a:schemeClr val="tx1"/>
                </a:solidFill>
              </a:rPr>
              <a:t> для загрузки изменений обратно в репозиторий </a:t>
            </a:r>
            <a:r>
              <a:rPr lang="en-US" sz="2000" dirty="0" err="1">
                <a:solidFill>
                  <a:schemeClr val="tx1"/>
                </a:solidFill>
              </a:rPr>
              <a:t>github</a:t>
            </a:r>
            <a:r>
              <a:rPr lang="en-US" sz="2000" dirty="0">
                <a:solidFill>
                  <a:schemeClr val="tx1"/>
                </a:solidFill>
              </a:rPr>
              <a:t>.</a:t>
            </a:r>
            <a:br>
              <a:rPr lang="ru-RU" sz="2000" dirty="0">
                <a:solidFill>
                  <a:schemeClr val="tx1"/>
                </a:solidFill>
              </a:rPr>
            </a:br>
            <a:br>
              <a:rPr lang="en-US" sz="2000" dirty="0">
                <a:solidFill>
                  <a:schemeClr val="tx1"/>
                </a:solidFill>
              </a:rPr>
            </a:br>
            <a:r>
              <a:rPr lang="ru-RU" sz="2000" dirty="0">
                <a:solidFill>
                  <a:schemeClr val="tx1"/>
                </a:solidFill>
              </a:rPr>
              <a:t>На картинке при вводе этой команды, мы получили ошибку: ветки </a:t>
            </a:r>
            <a:r>
              <a:rPr lang="en-US" sz="2000" dirty="0">
                <a:solidFill>
                  <a:schemeClr val="tx1"/>
                </a:solidFill>
              </a:rPr>
              <a:t>dev</a:t>
            </a:r>
            <a:r>
              <a:rPr lang="ru-RU" sz="2000" dirty="0">
                <a:solidFill>
                  <a:schemeClr val="tx1"/>
                </a:solidFill>
              </a:rPr>
              <a:t> не существует на </a:t>
            </a:r>
            <a:r>
              <a:rPr lang="en-US" sz="2000" dirty="0" err="1">
                <a:solidFill>
                  <a:schemeClr val="tx1"/>
                </a:solidFill>
              </a:rPr>
              <a:t>github</a:t>
            </a:r>
            <a:r>
              <a:rPr lang="en-US" sz="2000" dirty="0">
                <a:solidFill>
                  <a:schemeClr val="tx1"/>
                </a:solidFill>
              </a:rPr>
              <a:t>’</a:t>
            </a:r>
            <a:r>
              <a:rPr lang="ru-RU" sz="2000" dirty="0">
                <a:solidFill>
                  <a:schemeClr val="tx1"/>
                </a:solidFill>
              </a:rPr>
              <a:t>е. </a:t>
            </a:r>
            <a:br>
              <a:rPr lang="ru-RU" sz="2000" dirty="0">
                <a:solidFill>
                  <a:schemeClr val="tx1"/>
                </a:solidFill>
              </a:rPr>
            </a:br>
            <a:br>
              <a:rPr lang="ru-RU" sz="2000" dirty="0">
                <a:solidFill>
                  <a:schemeClr val="tx1"/>
                </a:solidFill>
              </a:rPr>
            </a:br>
            <a:r>
              <a:rPr lang="ru-RU" sz="2000" dirty="0">
                <a:solidFill>
                  <a:schemeClr val="tx1"/>
                </a:solidFill>
              </a:rPr>
              <a:t>Для успешного выполнения команды нужно прописать: </a:t>
            </a:r>
            <a:br>
              <a:rPr lang="ru-RU" sz="2000" dirty="0">
                <a:solidFill>
                  <a:schemeClr val="tx1"/>
                </a:solidFill>
              </a:rPr>
            </a:br>
            <a:r>
              <a:rPr lang="en-US" sz="2000" dirty="0">
                <a:solidFill>
                  <a:schemeClr val="tx1"/>
                </a:solidFill>
              </a:rPr>
              <a:t>“git push --set-upstream origin dev”(</a:t>
            </a:r>
            <a:r>
              <a:rPr lang="ru-RU" sz="2000" dirty="0">
                <a:solidFill>
                  <a:schemeClr val="tx1"/>
                </a:solidFill>
              </a:rPr>
              <a:t>вместо </a:t>
            </a:r>
            <a:r>
              <a:rPr lang="en-US" sz="2000" dirty="0">
                <a:solidFill>
                  <a:schemeClr val="tx1"/>
                </a:solidFill>
              </a:rPr>
              <a:t>dev </a:t>
            </a:r>
            <a:r>
              <a:rPr lang="ru-RU" sz="2000" dirty="0">
                <a:solidFill>
                  <a:schemeClr val="tx1"/>
                </a:solidFill>
              </a:rPr>
              <a:t>название вашей ветки</a:t>
            </a:r>
            <a:r>
              <a:rPr lang="en-US" sz="2000" dirty="0">
                <a:solidFill>
                  <a:schemeClr val="tx1"/>
                </a:solidFill>
              </a:rPr>
              <a:t>) </a:t>
            </a:r>
            <a:r>
              <a:rPr lang="ru-RU" sz="2000" dirty="0">
                <a:solidFill>
                  <a:schemeClr val="tx1"/>
                </a:solidFill>
              </a:rPr>
              <a:t>или </a:t>
            </a:r>
            <a:r>
              <a:rPr lang="en-US" sz="2000" dirty="0">
                <a:solidFill>
                  <a:schemeClr val="tx1"/>
                </a:solidFill>
              </a:rPr>
              <a:t>“git push -u origin dev”</a:t>
            </a:r>
            <a:endParaRPr lang="ru-RU" sz="2000" dirty="0">
              <a:solidFill>
                <a:schemeClr val="tx1"/>
              </a:solidFill>
            </a:endParaRPr>
          </a:p>
        </p:txBody>
      </p:sp>
      <p:pic>
        <p:nvPicPr>
          <p:cNvPr id="3" name="Объект 2">
            <a:extLst>
              <a:ext uri="{FF2B5EF4-FFF2-40B4-BE49-F238E27FC236}">
                <a16:creationId xmlns:a16="http://schemas.microsoft.com/office/drawing/2014/main" id="{E3C149DC-FF26-4824-91EC-D736EA6B62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54294" y="875324"/>
            <a:ext cx="7537706" cy="4961529"/>
          </a:xfrm>
        </p:spPr>
      </p:pic>
    </p:spTree>
    <p:extLst>
      <p:ext uri="{BB962C8B-B14F-4D97-AF65-F5344CB8AC3E}">
        <p14:creationId xmlns:p14="http://schemas.microsoft.com/office/powerpoint/2010/main" val="9212481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80000"/>
                <a:shade val="100000"/>
                <a:satMod val="300000"/>
              </a:schemeClr>
            </a:gs>
            <a:gs pos="100000">
              <a:schemeClr val="bg1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ED15573D-0E45-4691-B525-471152EC1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E448559-19A4-4252-8C27-54C1DA906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4419599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B19C35E-4E30-4F1D-9FC2-F2FA6191E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819" y="466344"/>
            <a:ext cx="3959352" cy="592531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9E432F09-C5B6-42A8-AB85-2F1FD51CBB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4819" y="466344"/>
            <a:ext cx="3959352" cy="5925312"/>
          </a:xfrm>
        </p:spPr>
        <p:txBody>
          <a:bodyPr>
            <a:normAutofit/>
          </a:bodyPr>
          <a:lstStyle/>
          <a:p>
            <a:pPr algn="ctr"/>
            <a:r>
              <a:rPr kumimoji="0" lang="en-US" sz="36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 Pro Cond Black" panose="02020404030301010803"/>
                <a:ea typeface="+mn-ea"/>
                <a:cs typeface="+mn-cs"/>
              </a:rPr>
              <a:t>“git pull”</a:t>
            </a:r>
            <a:r>
              <a:rPr kumimoji="0" lang="ru-RU" sz="36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 Pro Cond Black" panose="02020404030301010803"/>
                <a:ea typeface="+mn-ea"/>
                <a:cs typeface="+mn-cs"/>
              </a:rPr>
              <a:t> для загрузки изменений обратно из репозитория </a:t>
            </a:r>
            <a:r>
              <a:rPr kumimoji="0" lang="en-US" sz="3600" b="0" i="1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 Pro Cond Black" panose="02020404030301010803"/>
                <a:ea typeface="+mn-ea"/>
                <a:cs typeface="+mn-cs"/>
              </a:rPr>
              <a:t>github</a:t>
            </a:r>
            <a:r>
              <a:rPr kumimoji="0" lang="en-US" sz="36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 Pro Cond Black" panose="02020404030301010803"/>
                <a:ea typeface="+mn-ea"/>
                <a:cs typeface="+mn-cs"/>
              </a:rPr>
              <a:t>’</a:t>
            </a:r>
            <a:r>
              <a:rPr kumimoji="0" lang="ru-RU" sz="36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 Pro Cond Black" panose="02020404030301010803"/>
                <a:ea typeface="+mn-ea"/>
                <a:cs typeface="+mn-cs"/>
              </a:rPr>
              <a:t>а</a:t>
            </a:r>
            <a:r>
              <a:rPr kumimoji="0" lang="en-US" sz="36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 Pro Cond Black" panose="02020404030301010803"/>
                <a:ea typeface="+mn-ea"/>
                <a:cs typeface="+mn-cs"/>
              </a:rPr>
              <a:t>.</a:t>
            </a:r>
            <a:endParaRPr lang="ru-RU" sz="6600" dirty="0">
              <a:solidFill>
                <a:schemeClr val="tx1"/>
              </a:solidFill>
            </a:endParaRPr>
          </a:p>
        </p:txBody>
      </p:sp>
      <p:pic>
        <p:nvPicPr>
          <p:cNvPr id="3" name="Объект 2">
            <a:extLst>
              <a:ext uri="{FF2B5EF4-FFF2-40B4-BE49-F238E27FC236}">
                <a16:creationId xmlns:a16="http://schemas.microsoft.com/office/drawing/2014/main" id="{AA612C2D-D81D-4A09-ABEE-7C04A6361E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41269" y="0"/>
            <a:ext cx="7350731" cy="6858000"/>
          </a:xfrm>
        </p:spPr>
      </p:pic>
    </p:spTree>
    <p:extLst>
      <p:ext uri="{BB962C8B-B14F-4D97-AF65-F5344CB8AC3E}">
        <p14:creationId xmlns:p14="http://schemas.microsoft.com/office/powerpoint/2010/main" val="28472014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80000"/>
                <a:shade val="100000"/>
                <a:satMod val="300000"/>
              </a:schemeClr>
            </a:gs>
            <a:gs pos="100000">
              <a:schemeClr val="bg1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ED15573D-0E45-4691-B525-471152EC1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E448559-19A4-4252-8C27-54C1DA906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4419599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B19C35E-4E30-4F1D-9FC2-F2FA6191E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819" y="466344"/>
            <a:ext cx="3959352" cy="592531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9E432F09-C5B6-42A8-AB85-2F1FD51CBB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240" y="875324"/>
            <a:ext cx="3536510" cy="5093520"/>
          </a:xfrm>
        </p:spPr>
        <p:txBody>
          <a:bodyPr>
            <a:normAutofit/>
          </a:bodyPr>
          <a:lstStyle/>
          <a:p>
            <a:pPr algn="ctr"/>
            <a:r>
              <a:rPr lang="ru-RU" sz="4400" dirty="0">
                <a:solidFill>
                  <a:schemeClr val="tx1"/>
                </a:solidFill>
              </a:rPr>
              <a:t>Основные команды</a:t>
            </a:r>
          </a:p>
        </p:txBody>
      </p:sp>
      <p:pic>
        <p:nvPicPr>
          <p:cNvPr id="3" name="Объект 2">
            <a:extLst>
              <a:ext uri="{FF2B5EF4-FFF2-40B4-BE49-F238E27FC236}">
                <a16:creationId xmlns:a16="http://schemas.microsoft.com/office/drawing/2014/main" id="{5F4A2B2E-C276-43B0-87EE-29D04EE72E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55715" y="1852433"/>
            <a:ext cx="7536285" cy="3153134"/>
          </a:xfrm>
        </p:spPr>
      </p:pic>
    </p:spTree>
    <p:extLst>
      <p:ext uri="{BB962C8B-B14F-4D97-AF65-F5344CB8AC3E}">
        <p14:creationId xmlns:p14="http://schemas.microsoft.com/office/powerpoint/2010/main" val="27352395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80000"/>
                <a:shade val="100000"/>
                <a:satMod val="300000"/>
              </a:schemeClr>
            </a:gs>
            <a:gs pos="100000">
              <a:schemeClr val="bg1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ED15573D-0E45-4691-B525-471152EC1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E448559-19A4-4252-8C27-54C1DA906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4419599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B19C35E-4E30-4F1D-9FC2-F2FA6191E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819" y="466344"/>
            <a:ext cx="3959352" cy="592531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9E432F09-C5B6-42A8-AB85-2F1FD51CBB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4819" y="466344"/>
            <a:ext cx="3946505" cy="5925312"/>
          </a:xfrm>
        </p:spPr>
        <p:txBody>
          <a:bodyPr>
            <a:normAutofit/>
          </a:bodyPr>
          <a:lstStyle/>
          <a:p>
            <a:pPr algn="ctr"/>
            <a:r>
              <a:rPr lang="ru-RU" sz="2800" dirty="0">
                <a:solidFill>
                  <a:schemeClr val="tx1"/>
                </a:solidFill>
              </a:rPr>
              <a:t>Схема работы </a:t>
            </a:r>
            <a:br>
              <a:rPr lang="ru-RU" sz="2800" dirty="0">
                <a:solidFill>
                  <a:schemeClr val="tx1"/>
                </a:solidFill>
              </a:rPr>
            </a:br>
            <a:r>
              <a:rPr lang="ru-RU" sz="2800" dirty="0">
                <a:solidFill>
                  <a:schemeClr val="tx1"/>
                </a:solidFill>
              </a:rPr>
              <a:t>при разработке нового функционала </a:t>
            </a:r>
            <a:br>
              <a:rPr lang="ru-RU" sz="2800" dirty="0">
                <a:solidFill>
                  <a:schemeClr val="tx1"/>
                </a:solidFill>
              </a:rPr>
            </a:br>
            <a:r>
              <a:rPr lang="ru-RU" sz="2800" dirty="0">
                <a:solidFill>
                  <a:schemeClr val="tx1"/>
                </a:solidFill>
              </a:rPr>
              <a:t>или новых изменений </a:t>
            </a:r>
            <a:br>
              <a:rPr lang="ru-RU" sz="2800" dirty="0">
                <a:solidFill>
                  <a:schemeClr val="tx1"/>
                </a:solidFill>
              </a:rPr>
            </a:br>
            <a:r>
              <a:rPr lang="ru-RU" sz="2800" dirty="0">
                <a:solidFill>
                  <a:schemeClr val="tx1"/>
                </a:solidFill>
              </a:rPr>
              <a:t>в репозитории</a:t>
            </a:r>
          </a:p>
        </p:txBody>
      </p:sp>
      <p:pic>
        <p:nvPicPr>
          <p:cNvPr id="3" name="Объект 2">
            <a:extLst>
              <a:ext uri="{FF2B5EF4-FFF2-40B4-BE49-F238E27FC236}">
                <a16:creationId xmlns:a16="http://schemas.microsoft.com/office/drawing/2014/main" id="{0F454E87-6FE1-40B2-9BA4-A93EC18D6F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08293" y="237744"/>
            <a:ext cx="6134991" cy="6382512"/>
          </a:xfrm>
        </p:spPr>
      </p:pic>
    </p:spTree>
    <p:extLst>
      <p:ext uri="{BB962C8B-B14F-4D97-AF65-F5344CB8AC3E}">
        <p14:creationId xmlns:p14="http://schemas.microsoft.com/office/powerpoint/2010/main" val="1862394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80000"/>
                <a:shade val="100000"/>
                <a:satMod val="300000"/>
              </a:schemeClr>
            </a:gs>
            <a:gs pos="100000">
              <a:schemeClr val="bg1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ED15573D-0E45-4691-B525-471152EC1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E448559-19A4-4252-8C27-54C1DA906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4419599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B19C35E-4E30-4F1D-9FC2-F2FA6191E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819" y="466344"/>
            <a:ext cx="3959352" cy="592531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9E432F09-C5B6-42A8-AB85-2F1FD51CBB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4191" y="466343"/>
            <a:ext cx="3959352" cy="5925311"/>
          </a:xfrm>
        </p:spPr>
        <p:txBody>
          <a:bodyPr>
            <a:normAutofit fontScale="90000"/>
          </a:bodyPr>
          <a:lstStyle/>
          <a:p>
            <a:pPr algn="ctr"/>
            <a:r>
              <a:rPr lang="ru-RU" sz="2400" dirty="0">
                <a:solidFill>
                  <a:schemeClr val="tx1"/>
                </a:solidFill>
              </a:rPr>
              <a:t>На этой картинке мы видим: </a:t>
            </a:r>
            <a:br>
              <a:rPr lang="ru-RU" sz="2400" dirty="0">
                <a:solidFill>
                  <a:schemeClr val="tx1"/>
                </a:solidFill>
              </a:rPr>
            </a:br>
            <a:r>
              <a:rPr lang="ru-RU" sz="2400" dirty="0">
                <a:solidFill>
                  <a:schemeClr val="tx1"/>
                </a:solidFill>
              </a:rPr>
              <a:t>что несмотря на то, что мы создали новую ветку в </a:t>
            </a:r>
            <a:r>
              <a:rPr lang="en-US" sz="2400" dirty="0" err="1">
                <a:solidFill>
                  <a:schemeClr val="tx1"/>
                </a:solidFill>
              </a:rPr>
              <a:t>GitKraken</a:t>
            </a:r>
            <a:r>
              <a:rPr lang="ru-RU" sz="2400" dirty="0">
                <a:solidFill>
                  <a:schemeClr val="tx1"/>
                </a:solidFill>
              </a:rPr>
              <a:t> и загрузили её в </a:t>
            </a:r>
            <a:r>
              <a:rPr lang="en-US" sz="2400" dirty="0" err="1">
                <a:solidFill>
                  <a:schemeClr val="tx1"/>
                </a:solidFill>
              </a:rPr>
              <a:t>github</a:t>
            </a:r>
            <a:r>
              <a:rPr lang="ru-RU" sz="2400" dirty="0">
                <a:solidFill>
                  <a:schemeClr val="tx1"/>
                </a:solidFill>
              </a:rPr>
              <a:t>, нам нужно подгрузить её с помощью </a:t>
            </a:r>
            <a:r>
              <a:rPr lang="en-US" sz="2400" dirty="0">
                <a:solidFill>
                  <a:schemeClr val="tx1"/>
                </a:solidFill>
              </a:rPr>
              <a:t>“git fetch” </a:t>
            </a:r>
            <a:r>
              <a:rPr lang="ru-RU" sz="2400" dirty="0">
                <a:solidFill>
                  <a:schemeClr val="tx1"/>
                </a:solidFill>
              </a:rPr>
              <a:t>на локальную папку. </a:t>
            </a:r>
            <a:br>
              <a:rPr lang="ru-RU" sz="2400" dirty="0">
                <a:solidFill>
                  <a:schemeClr val="tx1"/>
                </a:solidFill>
              </a:rPr>
            </a:br>
            <a:r>
              <a:rPr lang="ru-RU" sz="2400" dirty="0">
                <a:solidFill>
                  <a:schemeClr val="tx1"/>
                </a:solidFill>
              </a:rPr>
              <a:t>После команды </a:t>
            </a:r>
            <a:r>
              <a:rPr lang="en-US" sz="2400" dirty="0">
                <a:solidFill>
                  <a:schemeClr val="tx1"/>
                </a:solidFill>
              </a:rPr>
              <a:t>“git fetch”</a:t>
            </a:r>
            <a:r>
              <a:rPr lang="ru-RU" sz="2400" dirty="0">
                <a:solidFill>
                  <a:schemeClr val="tx1"/>
                </a:solidFill>
              </a:rPr>
              <a:t>, мы всё равно не видим новую ветку. </a:t>
            </a:r>
            <a:br>
              <a:rPr lang="ru-RU" sz="2400" dirty="0">
                <a:solidFill>
                  <a:schemeClr val="tx1"/>
                </a:solidFill>
              </a:rPr>
            </a:br>
            <a:r>
              <a:rPr lang="ru-RU" sz="2400" dirty="0">
                <a:solidFill>
                  <a:schemeClr val="tx1"/>
                </a:solidFill>
              </a:rPr>
              <a:t>Что бы увидеть </a:t>
            </a:r>
            <a:r>
              <a:rPr lang="ru-RU" sz="2400" i="0" dirty="0">
                <a:solidFill>
                  <a:schemeClr val="tx1"/>
                </a:solidFill>
              </a:rPr>
              <a:t>э</a:t>
            </a:r>
            <a:r>
              <a:rPr lang="ru-RU" sz="2400" dirty="0">
                <a:solidFill>
                  <a:schemeClr val="tx1"/>
                </a:solidFill>
              </a:rPr>
              <a:t>ту ветку, нам нужно переключиться на неё.</a:t>
            </a:r>
          </a:p>
        </p:txBody>
      </p:sp>
      <p:pic>
        <p:nvPicPr>
          <p:cNvPr id="3" name="Объект 2">
            <a:extLst>
              <a:ext uri="{FF2B5EF4-FFF2-40B4-BE49-F238E27FC236}">
                <a16:creationId xmlns:a16="http://schemas.microsoft.com/office/drawing/2014/main" id="{F985FE89-A901-40F9-B166-5B308C4842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54923" y="1000125"/>
            <a:ext cx="7537077" cy="4705350"/>
          </a:xfrm>
        </p:spPr>
      </p:pic>
    </p:spTree>
    <p:extLst>
      <p:ext uri="{BB962C8B-B14F-4D97-AF65-F5344CB8AC3E}">
        <p14:creationId xmlns:p14="http://schemas.microsoft.com/office/powerpoint/2010/main" val="23949226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80000"/>
                <a:shade val="100000"/>
                <a:satMod val="300000"/>
              </a:schemeClr>
            </a:gs>
            <a:gs pos="100000">
              <a:schemeClr val="bg1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ED15573D-0E45-4691-B525-471152EC1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E448559-19A4-4252-8C27-54C1DA906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4419599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B19C35E-4E30-4F1D-9FC2-F2FA6191E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819" y="466344"/>
            <a:ext cx="3959352" cy="592531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9E432F09-C5B6-42A8-AB85-2F1FD51CBB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4819" y="466344"/>
            <a:ext cx="3946844" cy="5925312"/>
          </a:xfrm>
        </p:spPr>
        <p:txBody>
          <a:bodyPr>
            <a:normAutofit/>
          </a:bodyPr>
          <a:lstStyle/>
          <a:p>
            <a:pPr algn="ctr"/>
            <a:r>
              <a:rPr lang="ru-RU" sz="4400" dirty="0">
                <a:solidFill>
                  <a:schemeClr val="tx1"/>
                </a:solidFill>
              </a:rPr>
              <a:t>Слияние веток </a:t>
            </a:r>
            <a:r>
              <a:rPr lang="en-US" sz="4400" dirty="0">
                <a:solidFill>
                  <a:schemeClr val="tx1"/>
                </a:solidFill>
              </a:rPr>
              <a:t>main</a:t>
            </a:r>
            <a:r>
              <a:rPr lang="ru-RU" sz="4400" dirty="0">
                <a:solidFill>
                  <a:schemeClr val="tx1"/>
                </a:solidFill>
              </a:rPr>
              <a:t> и </a:t>
            </a:r>
            <a:r>
              <a:rPr lang="en-US" sz="4400" dirty="0">
                <a:solidFill>
                  <a:schemeClr val="tx1"/>
                </a:solidFill>
              </a:rPr>
              <a:t>dev</a:t>
            </a:r>
            <a:endParaRPr lang="ru-RU" sz="4400" dirty="0">
              <a:solidFill>
                <a:schemeClr val="tx1"/>
              </a:solidFill>
            </a:endParaRPr>
          </a:p>
        </p:txBody>
      </p:sp>
      <p:pic>
        <p:nvPicPr>
          <p:cNvPr id="3" name="Объект 2">
            <a:extLst>
              <a:ext uri="{FF2B5EF4-FFF2-40B4-BE49-F238E27FC236}">
                <a16:creationId xmlns:a16="http://schemas.microsoft.com/office/drawing/2014/main" id="{7D9AFED7-774D-40DB-9AC7-415D0DF6C1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78463" y="690467"/>
            <a:ext cx="5646737" cy="5213541"/>
          </a:xfrm>
        </p:spPr>
      </p:pic>
    </p:spTree>
    <p:extLst>
      <p:ext uri="{BB962C8B-B14F-4D97-AF65-F5344CB8AC3E}">
        <p14:creationId xmlns:p14="http://schemas.microsoft.com/office/powerpoint/2010/main" val="34230537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80000"/>
                <a:shade val="100000"/>
                <a:satMod val="300000"/>
              </a:schemeClr>
            </a:gs>
            <a:gs pos="100000">
              <a:schemeClr val="bg1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9E432F09-C5B6-42A8-AB85-2F1FD51CBB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74894" y="352425"/>
            <a:ext cx="5645631" cy="6124792"/>
          </a:xfrm>
        </p:spPr>
        <p:txBody>
          <a:bodyPr>
            <a:normAutofit/>
          </a:bodyPr>
          <a:lstStyle/>
          <a:p>
            <a:pPr algn="ctr"/>
            <a:r>
              <a:rPr lang="ru-RU" sz="3200" dirty="0">
                <a:solidFill>
                  <a:schemeClr val="tx1"/>
                </a:solidFill>
              </a:rPr>
              <a:t>После слияния веток и загрузки изменений в удалённый репозиторий, мы удаляем ненужные ветки. </a:t>
            </a:r>
            <a:br>
              <a:rPr lang="ru-RU" sz="3200" dirty="0">
                <a:solidFill>
                  <a:schemeClr val="tx1"/>
                </a:solidFill>
              </a:rPr>
            </a:br>
            <a:r>
              <a:rPr lang="ru-RU" sz="3200" dirty="0">
                <a:solidFill>
                  <a:schemeClr val="tx1"/>
                </a:solidFill>
              </a:rPr>
              <a:t>Однако, при загрузке изменений в удалённый репозиторий мы увидим, что в удалённом репозитории они всё ещё есть.</a:t>
            </a:r>
          </a:p>
        </p:txBody>
      </p:sp>
      <p:pic>
        <p:nvPicPr>
          <p:cNvPr id="3" name="Объект 2">
            <a:extLst>
              <a:ext uri="{FF2B5EF4-FFF2-40B4-BE49-F238E27FC236}">
                <a16:creationId xmlns:a16="http://schemas.microsoft.com/office/drawing/2014/main" id="{CBB1BC89-E131-43B7-B0FC-6F7BD6FBD45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50369" y="380783"/>
            <a:ext cx="5645631" cy="4115039"/>
          </a:xfrm>
        </p:spPr>
      </p:pic>
      <p:pic>
        <p:nvPicPr>
          <p:cNvPr id="6" name="Объект 5">
            <a:extLst>
              <a:ext uri="{FF2B5EF4-FFF2-40B4-BE49-F238E27FC236}">
                <a16:creationId xmlns:a16="http://schemas.microsoft.com/office/drawing/2014/main" id="{BA08A58C-6C72-45F8-B1C2-78FDD990FB9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390524" y="4438650"/>
            <a:ext cx="5765319" cy="2038567"/>
          </a:xfrm>
        </p:spPr>
      </p:pic>
    </p:spTree>
    <p:extLst>
      <p:ext uri="{BB962C8B-B14F-4D97-AF65-F5344CB8AC3E}">
        <p14:creationId xmlns:p14="http://schemas.microsoft.com/office/powerpoint/2010/main" val="5828107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80000"/>
                <a:shade val="100000"/>
                <a:satMod val="300000"/>
              </a:schemeClr>
            </a:gs>
            <a:gs pos="100000">
              <a:schemeClr val="bg1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9E432F09-C5B6-42A8-AB85-2F1FD51CB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sz="3200" dirty="0">
                <a:solidFill>
                  <a:schemeClr val="tx1"/>
                </a:solidFill>
              </a:rPr>
              <a:t>Команда для удаления веток из удалённого репозитория через терминал</a:t>
            </a:r>
          </a:p>
        </p:txBody>
      </p:sp>
      <p:pic>
        <p:nvPicPr>
          <p:cNvPr id="3" name="Объект 2">
            <a:extLst>
              <a:ext uri="{FF2B5EF4-FFF2-40B4-BE49-F238E27FC236}">
                <a16:creationId xmlns:a16="http://schemas.microsoft.com/office/drawing/2014/main" id="{567B210B-A1C7-41F8-9722-CAD43ACC3B0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65905" y="2076317"/>
            <a:ext cx="10923757" cy="2661239"/>
          </a:xfrm>
        </p:spPr>
      </p:pic>
      <p:pic>
        <p:nvPicPr>
          <p:cNvPr id="6" name="Объект 5">
            <a:extLst>
              <a:ext uri="{FF2B5EF4-FFF2-40B4-BE49-F238E27FC236}">
                <a16:creationId xmlns:a16="http://schemas.microsoft.com/office/drawing/2014/main" id="{CCEA9823-6B01-4D17-9F9D-104C25C9252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305300" y="4737557"/>
            <a:ext cx="7515545" cy="1739311"/>
          </a:xfrm>
        </p:spPr>
      </p:pic>
    </p:spTree>
    <p:extLst>
      <p:ext uri="{BB962C8B-B14F-4D97-AF65-F5344CB8AC3E}">
        <p14:creationId xmlns:p14="http://schemas.microsoft.com/office/powerpoint/2010/main" val="13575559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80000"/>
                <a:shade val="100000"/>
                <a:satMod val="300000"/>
              </a:schemeClr>
            </a:gs>
            <a:gs pos="100000">
              <a:schemeClr val="bg1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9E432F09-C5B6-42A8-AB85-2F1FD51CBB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7700" y="371475"/>
            <a:ext cx="3533775" cy="2676525"/>
          </a:xfrm>
        </p:spPr>
        <p:txBody>
          <a:bodyPr>
            <a:noAutofit/>
          </a:bodyPr>
          <a:lstStyle/>
          <a:p>
            <a:pPr algn="ctr"/>
            <a:r>
              <a:rPr lang="ru-RU" sz="2000" dirty="0">
                <a:solidFill>
                  <a:schemeClr val="tx1"/>
                </a:solidFill>
              </a:rPr>
              <a:t>Синий – </a:t>
            </a:r>
            <a:r>
              <a:rPr lang="en-US" sz="2000" dirty="0">
                <a:solidFill>
                  <a:schemeClr val="tx1"/>
                </a:solidFill>
              </a:rPr>
              <a:t>master </a:t>
            </a:r>
            <a:r>
              <a:rPr lang="ru-RU" sz="2000" dirty="0">
                <a:solidFill>
                  <a:schemeClr val="tx1"/>
                </a:solidFill>
              </a:rPr>
              <a:t>ветка.</a:t>
            </a:r>
            <a:br>
              <a:rPr lang="ru-RU" sz="2000" dirty="0">
                <a:solidFill>
                  <a:schemeClr val="tx1"/>
                </a:solidFill>
              </a:rPr>
            </a:br>
            <a:r>
              <a:rPr lang="ru-RU" sz="2000" dirty="0">
                <a:solidFill>
                  <a:schemeClr val="tx1"/>
                </a:solidFill>
              </a:rPr>
              <a:t>Жёлтый -  новая ветка, которую вы создали для разработки нового функционала.</a:t>
            </a:r>
            <a:br>
              <a:rPr lang="en-US" sz="3200" dirty="0">
                <a:solidFill>
                  <a:schemeClr val="tx1"/>
                </a:solidFill>
              </a:rPr>
            </a:br>
            <a:endParaRPr lang="ru-RU" sz="3200" dirty="0">
              <a:solidFill>
                <a:schemeClr val="tx1"/>
              </a:solidFill>
            </a:endParaRPr>
          </a:p>
        </p:txBody>
      </p:sp>
      <p:pic>
        <p:nvPicPr>
          <p:cNvPr id="3" name="Объект 2">
            <a:extLst>
              <a:ext uri="{FF2B5EF4-FFF2-40B4-BE49-F238E27FC236}">
                <a16:creationId xmlns:a16="http://schemas.microsoft.com/office/drawing/2014/main" id="{5310833C-CF49-4A7E-B870-91D277711B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6519" y="1455262"/>
            <a:ext cx="6256562" cy="3642676"/>
          </a:xfrm>
        </p:spPr>
      </p:pic>
      <p:sp>
        <p:nvSpPr>
          <p:cNvPr id="4" name="Текст 3">
            <a:extLst>
              <a:ext uri="{FF2B5EF4-FFF2-40B4-BE49-F238E27FC236}">
                <a16:creationId xmlns:a16="http://schemas.microsoft.com/office/drawing/2014/main" id="{37FD980D-5E31-4470-878E-DCAC08545C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267700" y="3048000"/>
            <a:ext cx="3533775" cy="2409824"/>
          </a:xfrm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Rebase </a:t>
            </a:r>
            <a:r>
              <a:rPr lang="ru-RU" sz="1800" dirty="0">
                <a:solidFill>
                  <a:schemeClr val="tx1"/>
                </a:solidFill>
              </a:rPr>
              <a:t>вместо</a:t>
            </a:r>
            <a:r>
              <a:rPr lang="en-US" sz="1800" dirty="0">
                <a:solidFill>
                  <a:schemeClr val="tx1"/>
                </a:solidFill>
              </a:rPr>
              <a:t> merge.</a:t>
            </a:r>
            <a:br>
              <a:rPr lang="ru-RU" sz="1800" dirty="0">
                <a:solidFill>
                  <a:schemeClr val="tx1"/>
                </a:solidFill>
              </a:rPr>
            </a:br>
            <a:r>
              <a:rPr lang="en-US" sz="1800" dirty="0">
                <a:solidFill>
                  <a:schemeClr val="tx1"/>
                </a:solidFill>
              </a:rPr>
              <a:t>Rebase</a:t>
            </a:r>
            <a:r>
              <a:rPr lang="ru-RU" sz="1800" dirty="0">
                <a:solidFill>
                  <a:schemeClr val="tx1"/>
                </a:solidFill>
              </a:rPr>
              <a:t> берёт, и перемещает ваши изменения в тот или иной момент времени</a:t>
            </a:r>
            <a:r>
              <a:rPr lang="en-US" sz="1800" dirty="0">
                <a:solidFill>
                  <a:schemeClr val="tx1"/>
                </a:solidFill>
              </a:rPr>
              <a:t>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75244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40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9" name="Rectangle 42">
            <a:extLst>
              <a:ext uri="{FF2B5EF4-FFF2-40B4-BE49-F238E27FC236}">
                <a16:creationId xmlns:a16="http://schemas.microsoft.com/office/drawing/2014/main" id="{7B58A187-A4B1-42EB-A4C7-8635BA507B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40" name="Rectangle 44">
            <a:extLst>
              <a:ext uri="{FF2B5EF4-FFF2-40B4-BE49-F238E27FC236}">
                <a16:creationId xmlns:a16="http://schemas.microsoft.com/office/drawing/2014/main" id="{37F14E7F-3054-458C-ACF9-A8DA1757C6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42" name="Rectangle 46">
            <a:extLst>
              <a:ext uri="{FF2B5EF4-FFF2-40B4-BE49-F238E27FC236}">
                <a16:creationId xmlns:a16="http://schemas.microsoft.com/office/drawing/2014/main" id="{93747C1C-97FC-4D70-A6C8-A01FBCF5A9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44" name="Group 48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05CDC370-AE44-4300-98BA-FE204E881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47B15501-CB9A-4642-80EE-2876EF039E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6AFF9525-325F-47B3-A63C-93C12253AD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Rectangle 53">
            <a:extLst>
              <a:ext uri="{FF2B5EF4-FFF2-40B4-BE49-F238E27FC236}">
                <a16:creationId xmlns:a16="http://schemas.microsoft.com/office/drawing/2014/main" id="{B645BD8A-B13F-463A-9101-4FB883F064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55">
            <a:extLst>
              <a:ext uri="{FF2B5EF4-FFF2-40B4-BE49-F238E27FC236}">
                <a16:creationId xmlns:a16="http://schemas.microsoft.com/office/drawing/2014/main" id="{94003B42-F17E-473C-9366-9369C04711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3190" y="457200"/>
            <a:ext cx="11281609" cy="5943603"/>
          </a:xfrm>
          <a:prstGeom prst="rect">
            <a:avLst/>
          </a:prstGeom>
          <a:solidFill>
            <a:srgbClr val="FFFFFF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53" name="Rectangle 57">
            <a:extLst>
              <a:ext uri="{FF2B5EF4-FFF2-40B4-BE49-F238E27FC236}">
                <a16:creationId xmlns:a16="http://schemas.microsoft.com/office/drawing/2014/main" id="{149DDF01-2EFB-49D0-864E-0CE29F33A6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738" y="621793"/>
            <a:ext cx="10954512" cy="56144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ED16E2B-CBCD-436E-BF10-A732D76E31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9040" y="1754659"/>
            <a:ext cx="9860547" cy="3005463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br>
              <a:rPr lang="en-US" sz="3100" i="0" cap="all" spc="-100" dirty="0">
                <a:ea typeface="+mj-lt"/>
                <a:cs typeface="+mj-lt"/>
              </a:rPr>
            </a:br>
            <a:br>
              <a:rPr lang="en-US" sz="3100" i="0" cap="all" spc="-100" dirty="0">
                <a:ea typeface="+mj-lt"/>
                <a:cs typeface="+mj-lt"/>
              </a:rPr>
            </a:br>
            <a:br>
              <a:rPr lang="en-US" sz="3100" i="0" cap="all" spc="-100" dirty="0">
                <a:ea typeface="+mj-lt"/>
                <a:cs typeface="+mj-lt"/>
              </a:rPr>
            </a:br>
            <a:br>
              <a:rPr lang="en-US" sz="3100" i="0" cap="all" spc="-100" dirty="0">
                <a:ea typeface="+mj-lt"/>
                <a:cs typeface="+mj-lt"/>
              </a:rPr>
            </a:br>
            <a:r>
              <a:rPr lang="en-US" sz="3100" i="0" cap="all" spc="-100" dirty="0" err="1">
                <a:solidFill>
                  <a:schemeClr val="bg1"/>
                </a:solidFill>
                <a:latin typeface="Calibri" panose="020F0502020204030204" pitchFamily="34" charset="0"/>
                <a:ea typeface="+mj-lt"/>
                <a:cs typeface="Calibri" panose="020F0502020204030204" pitchFamily="34" charset="0"/>
              </a:rPr>
              <a:t>Репозиторий</a:t>
            </a:r>
            <a:r>
              <a:rPr lang="en-US" sz="3100" i="0" cap="all" spc="-100" dirty="0">
                <a:solidFill>
                  <a:schemeClr val="bg1"/>
                </a:solidFill>
                <a:latin typeface="Calibri" panose="020F0502020204030204" pitchFamily="34" charset="0"/>
                <a:ea typeface="+mj-lt"/>
                <a:cs typeface="Calibri" panose="020F0502020204030204" pitchFamily="34" charset="0"/>
              </a:rPr>
              <a:t> - </a:t>
            </a:r>
            <a:r>
              <a:rPr lang="en-US" sz="3100" i="0" cap="all" spc="-100" dirty="0" err="1">
                <a:solidFill>
                  <a:schemeClr val="bg1"/>
                </a:solidFill>
                <a:latin typeface="Calibri" panose="020F0502020204030204" pitchFamily="34" charset="0"/>
                <a:ea typeface="+mj-lt"/>
                <a:cs typeface="Calibri" panose="020F0502020204030204" pitchFamily="34" charset="0"/>
              </a:rPr>
              <a:t>это</a:t>
            </a:r>
            <a:r>
              <a:rPr lang="en-US" sz="3100" i="0" cap="all" spc="-100" dirty="0">
                <a:solidFill>
                  <a:schemeClr val="bg1"/>
                </a:solidFill>
                <a:latin typeface="Calibri" panose="020F0502020204030204" pitchFamily="34" charset="0"/>
                <a:ea typeface="+mj-lt"/>
                <a:cs typeface="Calibri" panose="020F0502020204030204" pitchFamily="34" charset="0"/>
              </a:rPr>
              <a:t> </a:t>
            </a:r>
            <a:r>
              <a:rPr lang="en-US" sz="3100" i="0" cap="all" spc="-100" dirty="0" err="1">
                <a:solidFill>
                  <a:schemeClr val="bg1"/>
                </a:solidFill>
                <a:latin typeface="Calibri" panose="020F0502020204030204" pitchFamily="34" charset="0"/>
                <a:ea typeface="+mj-lt"/>
                <a:cs typeface="Calibri" panose="020F0502020204030204" pitchFamily="34" charset="0"/>
              </a:rPr>
              <a:t>то</a:t>
            </a:r>
            <a:r>
              <a:rPr lang="en-US" sz="3100" i="0" cap="all" spc="-100" dirty="0">
                <a:solidFill>
                  <a:schemeClr val="bg1"/>
                </a:solidFill>
                <a:latin typeface="Calibri" panose="020F0502020204030204" pitchFamily="34" charset="0"/>
                <a:ea typeface="+mj-lt"/>
                <a:cs typeface="Calibri" panose="020F0502020204030204" pitchFamily="34" charset="0"/>
              </a:rPr>
              <a:t> </a:t>
            </a:r>
            <a:r>
              <a:rPr lang="en-US" sz="3100" i="0" cap="all" spc="-100" dirty="0" err="1">
                <a:solidFill>
                  <a:schemeClr val="bg1"/>
                </a:solidFill>
                <a:latin typeface="Calibri" panose="020F0502020204030204" pitchFamily="34" charset="0"/>
                <a:ea typeface="+mj-lt"/>
                <a:cs typeface="Calibri" panose="020F0502020204030204" pitchFamily="34" charset="0"/>
              </a:rPr>
              <a:t>место</a:t>
            </a:r>
            <a:r>
              <a:rPr lang="en-US" sz="3100" i="0" cap="all" spc="-100" dirty="0">
                <a:solidFill>
                  <a:schemeClr val="bg1"/>
                </a:solidFill>
                <a:latin typeface="Calibri" panose="020F0502020204030204" pitchFamily="34" charset="0"/>
                <a:ea typeface="+mj-lt"/>
                <a:cs typeface="Calibri" panose="020F0502020204030204" pitchFamily="34" charset="0"/>
              </a:rPr>
              <a:t> </a:t>
            </a:r>
            <a:r>
              <a:rPr lang="en-US" sz="3100" i="0" cap="all" spc="-100" dirty="0" err="1">
                <a:solidFill>
                  <a:schemeClr val="bg1"/>
                </a:solidFill>
                <a:latin typeface="Calibri" panose="020F0502020204030204" pitchFamily="34" charset="0"/>
                <a:ea typeface="+mj-lt"/>
                <a:cs typeface="Calibri" panose="020F0502020204030204" pitchFamily="34" charset="0"/>
              </a:rPr>
              <a:t>где</a:t>
            </a:r>
            <a:r>
              <a:rPr lang="en-US" sz="3100" i="0" cap="all" spc="-100" dirty="0">
                <a:solidFill>
                  <a:schemeClr val="bg1"/>
                </a:solidFill>
                <a:latin typeface="Calibri" panose="020F0502020204030204" pitchFamily="34" charset="0"/>
                <a:ea typeface="+mj-lt"/>
                <a:cs typeface="Calibri" panose="020F0502020204030204" pitchFamily="34" charset="0"/>
              </a:rPr>
              <a:t> </a:t>
            </a:r>
            <a:r>
              <a:rPr lang="en-US" sz="3100" i="0" cap="all" spc="-100" dirty="0" err="1">
                <a:solidFill>
                  <a:schemeClr val="bg1"/>
                </a:solidFill>
                <a:latin typeface="Calibri" panose="020F0502020204030204" pitchFamily="34" charset="0"/>
                <a:ea typeface="+mj-lt"/>
                <a:cs typeface="Calibri" panose="020F0502020204030204" pitchFamily="34" charset="0"/>
              </a:rPr>
              <a:t>хранится</a:t>
            </a:r>
            <a:r>
              <a:rPr lang="en-US" sz="3100" i="0" cap="all" spc="-100" dirty="0">
                <a:solidFill>
                  <a:schemeClr val="bg1"/>
                </a:solidFill>
                <a:latin typeface="Calibri" panose="020F0502020204030204" pitchFamily="34" charset="0"/>
                <a:ea typeface="+mj-lt"/>
                <a:cs typeface="Calibri" panose="020F0502020204030204" pitchFamily="34" charset="0"/>
              </a:rPr>
              <a:t> </a:t>
            </a:r>
            <a:r>
              <a:rPr lang="en-US" sz="3100" i="0" cap="all" spc="-100" dirty="0" err="1">
                <a:solidFill>
                  <a:schemeClr val="bg1"/>
                </a:solidFill>
                <a:latin typeface="Calibri" panose="020F0502020204030204" pitchFamily="34" charset="0"/>
                <a:ea typeface="+mj-lt"/>
                <a:cs typeface="Calibri" panose="020F0502020204030204" pitchFamily="34" charset="0"/>
              </a:rPr>
              <a:t>проект</a:t>
            </a:r>
            <a:r>
              <a:rPr lang="en-US" sz="3100" i="0" cap="all" spc="-100" dirty="0">
                <a:solidFill>
                  <a:schemeClr val="bg1"/>
                </a:solidFill>
                <a:latin typeface="Calibri" panose="020F0502020204030204" pitchFamily="34" charset="0"/>
                <a:ea typeface="+mj-lt"/>
                <a:cs typeface="Calibri" panose="020F0502020204030204" pitchFamily="34" charset="0"/>
              </a:rPr>
              <a:t> </a:t>
            </a:r>
            <a:r>
              <a:rPr lang="en-US" sz="3100" i="0" cap="all" spc="-100" dirty="0" err="1">
                <a:solidFill>
                  <a:schemeClr val="bg1"/>
                </a:solidFill>
                <a:latin typeface="Calibri" panose="020F0502020204030204" pitchFamily="34" charset="0"/>
                <a:ea typeface="+mj-lt"/>
                <a:cs typeface="Calibri" panose="020F0502020204030204" pitchFamily="34" charset="0"/>
              </a:rPr>
              <a:t>или</a:t>
            </a:r>
            <a:r>
              <a:rPr lang="en-US" sz="3100" i="0" cap="all" spc="-100" dirty="0">
                <a:solidFill>
                  <a:schemeClr val="bg1"/>
                </a:solidFill>
                <a:latin typeface="Calibri" panose="020F0502020204030204" pitchFamily="34" charset="0"/>
                <a:ea typeface="+mj-lt"/>
                <a:cs typeface="Calibri" panose="020F0502020204030204" pitchFamily="34" charset="0"/>
              </a:rPr>
              <a:t> </a:t>
            </a:r>
            <a:r>
              <a:rPr lang="en-US" sz="3100" i="0" cap="all" spc="-100" dirty="0" err="1">
                <a:solidFill>
                  <a:schemeClr val="bg1"/>
                </a:solidFill>
                <a:latin typeface="Calibri" panose="020F0502020204030204" pitchFamily="34" charset="0"/>
                <a:ea typeface="+mj-lt"/>
                <a:cs typeface="Calibri" panose="020F0502020204030204" pitchFamily="34" charset="0"/>
              </a:rPr>
              <a:t>программный</a:t>
            </a:r>
            <a:r>
              <a:rPr lang="en-US" sz="3100" i="0" cap="all" spc="-100" dirty="0">
                <a:solidFill>
                  <a:schemeClr val="bg1"/>
                </a:solidFill>
                <a:latin typeface="Calibri" panose="020F0502020204030204" pitchFamily="34" charset="0"/>
                <a:ea typeface="+mj-lt"/>
                <a:cs typeface="Calibri" panose="020F0502020204030204" pitchFamily="34" charset="0"/>
              </a:rPr>
              <a:t> </a:t>
            </a:r>
            <a:r>
              <a:rPr lang="en-US" sz="3100" i="0" cap="all" spc="-100" dirty="0" err="1">
                <a:solidFill>
                  <a:schemeClr val="bg1"/>
                </a:solidFill>
                <a:latin typeface="Calibri" panose="020F0502020204030204" pitchFamily="34" charset="0"/>
                <a:ea typeface="+mj-lt"/>
                <a:cs typeface="Calibri" panose="020F0502020204030204" pitchFamily="34" charset="0"/>
              </a:rPr>
              <a:t>код</a:t>
            </a:r>
            <a:r>
              <a:rPr lang="en-US" sz="3100" i="0" cap="all" spc="-100" dirty="0">
                <a:solidFill>
                  <a:schemeClr val="bg1"/>
                </a:solidFill>
                <a:latin typeface="Calibri" panose="020F0502020204030204" pitchFamily="34" charset="0"/>
                <a:ea typeface="+mj-lt"/>
                <a:cs typeface="Calibri" panose="020F0502020204030204" pitchFamily="34" charset="0"/>
              </a:rPr>
              <a:t>. </a:t>
            </a:r>
            <a:r>
              <a:rPr lang="en-US" sz="3100" i="0" cap="all" spc="-100" dirty="0" err="1">
                <a:solidFill>
                  <a:schemeClr val="bg1"/>
                </a:solidFill>
                <a:latin typeface="Calibri" panose="020F0502020204030204" pitchFamily="34" charset="0"/>
                <a:ea typeface="+mj-lt"/>
                <a:cs typeface="Calibri" panose="020F0502020204030204" pitchFamily="34" charset="0"/>
              </a:rPr>
              <a:t>Когда</a:t>
            </a:r>
            <a:r>
              <a:rPr lang="en-US" sz="3100" i="0" cap="all" spc="-100" dirty="0">
                <a:solidFill>
                  <a:schemeClr val="bg1"/>
                </a:solidFill>
                <a:latin typeface="Calibri" panose="020F0502020204030204" pitchFamily="34" charset="0"/>
                <a:ea typeface="+mj-lt"/>
                <a:cs typeface="Calibri" panose="020F0502020204030204" pitchFamily="34" charset="0"/>
              </a:rPr>
              <a:t> </a:t>
            </a:r>
            <a:r>
              <a:rPr lang="en-US" sz="3100" i="0" cap="all" spc="-100" dirty="0" err="1">
                <a:solidFill>
                  <a:schemeClr val="bg1"/>
                </a:solidFill>
                <a:latin typeface="Calibri" panose="020F0502020204030204" pitchFamily="34" charset="0"/>
                <a:ea typeface="+mj-lt"/>
                <a:cs typeface="Calibri" panose="020F0502020204030204" pitchFamily="34" charset="0"/>
              </a:rPr>
              <a:t>разработчики</a:t>
            </a:r>
            <a:r>
              <a:rPr lang="en-US" sz="3100" i="0" cap="all" spc="-100" dirty="0">
                <a:solidFill>
                  <a:schemeClr val="bg1"/>
                </a:solidFill>
                <a:latin typeface="Calibri" panose="020F0502020204030204" pitchFamily="34" charset="0"/>
                <a:ea typeface="+mj-lt"/>
                <a:cs typeface="Calibri" panose="020F0502020204030204" pitchFamily="34" charset="0"/>
              </a:rPr>
              <a:t> </a:t>
            </a:r>
            <a:r>
              <a:rPr lang="en-US" sz="3100" i="0" cap="all" spc="-100" dirty="0" err="1">
                <a:solidFill>
                  <a:schemeClr val="bg1"/>
                </a:solidFill>
                <a:latin typeface="Calibri" panose="020F0502020204030204" pitchFamily="34" charset="0"/>
                <a:ea typeface="+mj-lt"/>
                <a:cs typeface="Calibri" panose="020F0502020204030204" pitchFamily="34" charset="0"/>
              </a:rPr>
              <a:t>вносят</a:t>
            </a:r>
            <a:r>
              <a:rPr lang="en-US" sz="3100" i="0" cap="all" spc="-100" dirty="0">
                <a:solidFill>
                  <a:schemeClr val="bg1"/>
                </a:solidFill>
                <a:latin typeface="Calibri" panose="020F0502020204030204" pitchFamily="34" charset="0"/>
                <a:ea typeface="+mj-lt"/>
                <a:cs typeface="Calibri" panose="020F0502020204030204" pitchFamily="34" charset="0"/>
              </a:rPr>
              <a:t> </a:t>
            </a:r>
            <a:r>
              <a:rPr lang="en-US" sz="3100" i="0" cap="all" spc="-100" dirty="0" err="1">
                <a:solidFill>
                  <a:schemeClr val="bg1"/>
                </a:solidFill>
                <a:latin typeface="Calibri" panose="020F0502020204030204" pitchFamily="34" charset="0"/>
                <a:ea typeface="+mj-lt"/>
                <a:cs typeface="Calibri" panose="020F0502020204030204" pitchFamily="34" charset="0"/>
              </a:rPr>
              <a:t>свои</a:t>
            </a:r>
            <a:r>
              <a:rPr lang="en-US" sz="3100" i="0" cap="all" spc="-100" dirty="0">
                <a:solidFill>
                  <a:schemeClr val="bg1"/>
                </a:solidFill>
                <a:latin typeface="Calibri" panose="020F0502020204030204" pitchFamily="34" charset="0"/>
                <a:ea typeface="+mj-lt"/>
                <a:cs typeface="Calibri" panose="020F0502020204030204" pitchFamily="34" charset="0"/>
              </a:rPr>
              <a:t> </a:t>
            </a:r>
            <a:r>
              <a:rPr lang="en-US" sz="3100" i="0" cap="all" spc="-100" dirty="0" err="1">
                <a:solidFill>
                  <a:schemeClr val="bg1"/>
                </a:solidFill>
                <a:latin typeface="Calibri" panose="020F0502020204030204" pitchFamily="34" charset="0"/>
                <a:ea typeface="+mj-lt"/>
                <a:cs typeface="Calibri" panose="020F0502020204030204" pitchFamily="34" charset="0"/>
              </a:rPr>
              <a:t>изменения</a:t>
            </a:r>
            <a:r>
              <a:rPr lang="en-US" sz="3100" i="0" cap="all" spc="-100" dirty="0">
                <a:solidFill>
                  <a:schemeClr val="bg1"/>
                </a:solidFill>
                <a:latin typeface="Calibri" panose="020F0502020204030204" pitchFamily="34" charset="0"/>
                <a:ea typeface="+mj-lt"/>
                <a:cs typeface="Calibri" panose="020F0502020204030204" pitchFamily="34" charset="0"/>
              </a:rPr>
              <a:t>, </a:t>
            </a:r>
            <a:r>
              <a:rPr lang="en-US" sz="3100" i="0" cap="all" spc="-100" dirty="0" err="1">
                <a:solidFill>
                  <a:schemeClr val="bg1"/>
                </a:solidFill>
                <a:latin typeface="Calibri" panose="020F0502020204030204" pitchFamily="34" charset="0"/>
                <a:ea typeface="+mj-lt"/>
                <a:cs typeface="Calibri" panose="020F0502020204030204" pitchFamily="34" charset="0"/>
              </a:rPr>
              <a:t>эти</a:t>
            </a:r>
            <a:r>
              <a:rPr lang="en-US" sz="3100" i="0" cap="all" spc="-100" dirty="0">
                <a:solidFill>
                  <a:schemeClr val="bg1"/>
                </a:solidFill>
                <a:latin typeface="Calibri" panose="020F0502020204030204" pitchFamily="34" charset="0"/>
                <a:ea typeface="+mj-lt"/>
                <a:cs typeface="Calibri" panose="020F0502020204030204" pitchFamily="34" charset="0"/>
              </a:rPr>
              <a:t> </a:t>
            </a:r>
            <a:r>
              <a:rPr lang="en-US" sz="3100" i="0" cap="all" spc="-100" dirty="0" err="1">
                <a:solidFill>
                  <a:schemeClr val="bg1"/>
                </a:solidFill>
                <a:latin typeface="Calibri" panose="020F0502020204030204" pitchFamily="34" charset="0"/>
                <a:ea typeface="+mj-lt"/>
                <a:cs typeface="Calibri" panose="020F0502020204030204" pitchFamily="34" charset="0"/>
              </a:rPr>
              <a:t>программные</a:t>
            </a:r>
            <a:r>
              <a:rPr lang="en-US" sz="3100" i="0" cap="all" spc="-100" dirty="0">
                <a:solidFill>
                  <a:schemeClr val="bg1"/>
                </a:solidFill>
                <a:latin typeface="Calibri" panose="020F0502020204030204" pitchFamily="34" charset="0"/>
                <a:ea typeface="+mj-lt"/>
                <a:cs typeface="Calibri" panose="020F0502020204030204" pitchFamily="34" charset="0"/>
              </a:rPr>
              <a:t> </a:t>
            </a:r>
            <a:r>
              <a:rPr lang="en-US" sz="3100" i="0" cap="all" spc="-100" dirty="0" err="1">
                <a:solidFill>
                  <a:schemeClr val="bg1"/>
                </a:solidFill>
                <a:latin typeface="Calibri" panose="020F0502020204030204" pitchFamily="34" charset="0"/>
                <a:ea typeface="+mj-lt"/>
                <a:cs typeface="Calibri" panose="020F0502020204030204" pitchFamily="34" charset="0"/>
              </a:rPr>
              <a:t>части</a:t>
            </a:r>
            <a:r>
              <a:rPr lang="en-US" sz="3100" i="0" cap="all" spc="-100" dirty="0">
                <a:solidFill>
                  <a:schemeClr val="bg1"/>
                </a:solidFill>
                <a:latin typeface="Calibri" panose="020F0502020204030204" pitchFamily="34" charset="0"/>
                <a:ea typeface="+mj-lt"/>
                <a:cs typeface="Calibri" panose="020F0502020204030204" pitchFamily="34" charset="0"/>
              </a:rPr>
              <a:t> </a:t>
            </a:r>
            <a:r>
              <a:rPr lang="en-US" sz="3100" i="0" cap="all" spc="-100" dirty="0" err="1">
                <a:solidFill>
                  <a:schemeClr val="bg1"/>
                </a:solidFill>
                <a:latin typeface="Calibri" panose="020F0502020204030204" pitchFamily="34" charset="0"/>
                <a:ea typeface="+mj-lt"/>
                <a:cs typeface="Calibri" panose="020F0502020204030204" pitchFamily="34" charset="0"/>
              </a:rPr>
              <a:t>кода</a:t>
            </a:r>
            <a:r>
              <a:rPr lang="en-US" sz="3100" i="0" cap="all" spc="-100" dirty="0">
                <a:solidFill>
                  <a:schemeClr val="bg1"/>
                </a:solidFill>
                <a:latin typeface="Calibri" panose="020F0502020204030204" pitchFamily="34" charset="0"/>
                <a:ea typeface="+mj-lt"/>
                <a:cs typeface="Calibri" panose="020F0502020204030204" pitchFamily="34" charset="0"/>
              </a:rPr>
              <a:t> </a:t>
            </a:r>
            <a:r>
              <a:rPr lang="en-US" sz="3100" i="0" cap="all" spc="-100" dirty="0" err="1">
                <a:solidFill>
                  <a:schemeClr val="bg1"/>
                </a:solidFill>
                <a:latin typeface="Calibri" panose="020F0502020204030204" pitchFamily="34" charset="0"/>
                <a:ea typeface="+mj-lt"/>
                <a:cs typeface="Calibri" panose="020F0502020204030204" pitchFamily="34" charset="0"/>
              </a:rPr>
              <a:t>накладываются</a:t>
            </a:r>
            <a:r>
              <a:rPr lang="en-US" sz="3100" i="0" cap="all" spc="-100" dirty="0">
                <a:solidFill>
                  <a:schemeClr val="bg1"/>
                </a:solidFill>
                <a:latin typeface="Calibri" panose="020F0502020204030204" pitchFamily="34" charset="0"/>
                <a:ea typeface="+mj-lt"/>
                <a:cs typeface="Calibri" panose="020F0502020204030204" pitchFamily="34" charset="0"/>
              </a:rPr>
              <a:t> в </a:t>
            </a:r>
            <a:r>
              <a:rPr lang="en-US" sz="3100" i="0" cap="all" spc="-100" dirty="0" err="1">
                <a:solidFill>
                  <a:schemeClr val="bg1"/>
                </a:solidFill>
                <a:latin typeface="Calibri" panose="020F0502020204030204" pitchFamily="34" charset="0"/>
                <a:ea typeface="+mj-lt"/>
                <a:cs typeface="Calibri" panose="020F0502020204030204" pitchFamily="34" charset="0"/>
              </a:rPr>
              <a:t>виде</a:t>
            </a:r>
            <a:r>
              <a:rPr lang="en-US" sz="3100" i="0" cap="all" spc="-100" dirty="0">
                <a:solidFill>
                  <a:schemeClr val="bg1"/>
                </a:solidFill>
                <a:latin typeface="Calibri" panose="020F0502020204030204" pitchFamily="34" charset="0"/>
                <a:ea typeface="+mj-lt"/>
                <a:cs typeface="Calibri" panose="020F0502020204030204" pitchFamily="34" charset="0"/>
              </a:rPr>
              <a:t> </a:t>
            </a:r>
            <a:r>
              <a:rPr lang="en-US" sz="3100" i="0" cap="all" spc="-100" dirty="0" err="1">
                <a:solidFill>
                  <a:schemeClr val="bg1"/>
                </a:solidFill>
                <a:latin typeface="Calibri" panose="020F0502020204030204" pitchFamily="34" charset="0"/>
                <a:ea typeface="+mj-lt"/>
                <a:cs typeface="Calibri" panose="020F0502020204030204" pitchFamily="34" charset="0"/>
              </a:rPr>
              <a:t>истории</a:t>
            </a:r>
            <a:r>
              <a:rPr lang="en-US" sz="3100" i="0" cap="all" spc="-100" dirty="0">
                <a:solidFill>
                  <a:schemeClr val="bg1"/>
                </a:solidFill>
                <a:latin typeface="Calibri" panose="020F0502020204030204" pitchFamily="34" charset="0"/>
                <a:ea typeface="+mj-lt"/>
                <a:cs typeface="Calibri" panose="020F0502020204030204" pitchFamily="34" charset="0"/>
              </a:rPr>
              <a:t> </a:t>
            </a:r>
            <a:r>
              <a:rPr lang="en-US" sz="3100" i="0" cap="all" spc="-100" dirty="0" err="1">
                <a:solidFill>
                  <a:schemeClr val="bg1"/>
                </a:solidFill>
                <a:latin typeface="Calibri" panose="020F0502020204030204" pitchFamily="34" charset="0"/>
                <a:ea typeface="+mj-lt"/>
                <a:cs typeface="Calibri" panose="020F0502020204030204" pitchFamily="34" charset="0"/>
              </a:rPr>
              <a:t>друг</a:t>
            </a:r>
            <a:r>
              <a:rPr lang="en-US" sz="3100" i="0" cap="all" spc="-100" dirty="0">
                <a:solidFill>
                  <a:schemeClr val="bg1"/>
                </a:solidFill>
                <a:latin typeface="Calibri" panose="020F0502020204030204" pitchFamily="34" charset="0"/>
                <a:ea typeface="+mj-lt"/>
                <a:cs typeface="Calibri" panose="020F0502020204030204" pitchFamily="34" charset="0"/>
              </a:rPr>
              <a:t> </a:t>
            </a:r>
            <a:r>
              <a:rPr lang="en-US" sz="3100" i="0" cap="all" spc="-100" dirty="0" err="1">
                <a:solidFill>
                  <a:schemeClr val="bg1"/>
                </a:solidFill>
                <a:latin typeface="Calibri" panose="020F0502020204030204" pitchFamily="34" charset="0"/>
                <a:ea typeface="+mj-lt"/>
                <a:cs typeface="Calibri" panose="020F0502020204030204" pitchFamily="34" charset="0"/>
              </a:rPr>
              <a:t>за</a:t>
            </a:r>
            <a:r>
              <a:rPr lang="en-US" sz="3100" i="0" cap="all" spc="-100" dirty="0">
                <a:solidFill>
                  <a:schemeClr val="bg1"/>
                </a:solidFill>
                <a:latin typeface="Calibri" panose="020F0502020204030204" pitchFamily="34" charset="0"/>
                <a:ea typeface="+mj-lt"/>
                <a:cs typeface="Calibri" panose="020F0502020204030204" pitchFamily="34" charset="0"/>
              </a:rPr>
              <a:t> </a:t>
            </a:r>
            <a:r>
              <a:rPr lang="en-US" sz="3100" i="0" cap="all" spc="-100" dirty="0" err="1">
                <a:solidFill>
                  <a:schemeClr val="bg1"/>
                </a:solidFill>
                <a:latin typeface="Calibri" panose="020F0502020204030204" pitchFamily="34" charset="0"/>
                <a:ea typeface="+mj-lt"/>
                <a:cs typeface="Calibri" panose="020F0502020204030204" pitchFamily="34" charset="0"/>
              </a:rPr>
              <a:t>другом</a:t>
            </a:r>
            <a:r>
              <a:rPr lang="en-US" sz="3100" i="0" cap="all" spc="-100" dirty="0">
                <a:solidFill>
                  <a:schemeClr val="bg1"/>
                </a:solidFill>
                <a:latin typeface="Calibri" panose="020F0502020204030204" pitchFamily="34" charset="0"/>
                <a:ea typeface="+mj-lt"/>
                <a:cs typeface="Calibri" panose="020F0502020204030204" pitchFamily="34" charset="0"/>
              </a:rPr>
              <a:t>, в </a:t>
            </a:r>
            <a:r>
              <a:rPr lang="en-US" sz="3100" i="0" cap="all" spc="-100" dirty="0" err="1">
                <a:solidFill>
                  <a:schemeClr val="bg1"/>
                </a:solidFill>
                <a:latin typeface="Calibri" panose="020F0502020204030204" pitchFamily="34" charset="0"/>
                <a:ea typeface="+mj-lt"/>
                <a:cs typeface="Calibri" panose="020F0502020204030204" pitchFamily="34" charset="0"/>
              </a:rPr>
              <a:t>том</a:t>
            </a:r>
            <a:r>
              <a:rPr lang="en-US" sz="3100" i="0" cap="all" spc="-100" dirty="0">
                <a:solidFill>
                  <a:schemeClr val="bg1"/>
                </a:solidFill>
                <a:latin typeface="Calibri" panose="020F0502020204030204" pitchFamily="34" charset="0"/>
                <a:ea typeface="+mj-lt"/>
                <a:cs typeface="Calibri" panose="020F0502020204030204" pitchFamily="34" charset="0"/>
              </a:rPr>
              <a:t> </a:t>
            </a:r>
            <a:r>
              <a:rPr lang="en-US" sz="3100" i="0" cap="all" spc="-100" dirty="0" err="1">
                <a:solidFill>
                  <a:schemeClr val="bg1"/>
                </a:solidFill>
                <a:latin typeface="Calibri" panose="020F0502020204030204" pitchFamily="34" charset="0"/>
                <a:ea typeface="+mj-lt"/>
                <a:cs typeface="Calibri" panose="020F0502020204030204" pitchFamily="34" charset="0"/>
              </a:rPr>
              <a:t>же</a:t>
            </a:r>
            <a:r>
              <a:rPr lang="en-US" sz="3100" i="0" cap="all" spc="-100" dirty="0">
                <a:solidFill>
                  <a:schemeClr val="bg1"/>
                </a:solidFill>
                <a:latin typeface="Calibri" panose="020F0502020204030204" pitchFamily="34" charset="0"/>
                <a:ea typeface="+mj-lt"/>
                <a:cs typeface="Calibri" panose="020F0502020204030204" pitchFamily="34" charset="0"/>
              </a:rPr>
              <a:t> </a:t>
            </a:r>
            <a:r>
              <a:rPr lang="en-US" sz="3100" i="0" cap="all" spc="-100" dirty="0" err="1">
                <a:solidFill>
                  <a:schemeClr val="bg1"/>
                </a:solidFill>
                <a:latin typeface="Calibri" panose="020F0502020204030204" pitchFamily="34" charset="0"/>
                <a:ea typeface="+mj-lt"/>
                <a:cs typeface="Calibri" panose="020F0502020204030204" pitchFamily="34" charset="0"/>
              </a:rPr>
              <a:t>порядке</a:t>
            </a:r>
            <a:r>
              <a:rPr lang="en-US" sz="3100" i="0" cap="all" spc="-100" dirty="0">
                <a:solidFill>
                  <a:schemeClr val="bg1"/>
                </a:solidFill>
                <a:latin typeface="Calibri" panose="020F0502020204030204" pitchFamily="34" charset="0"/>
                <a:ea typeface="+mj-lt"/>
                <a:cs typeface="Calibri" panose="020F0502020204030204" pitchFamily="34" charset="0"/>
              </a:rPr>
              <a:t> в </a:t>
            </a:r>
            <a:r>
              <a:rPr lang="en-US" sz="3100" i="0" cap="all" spc="-100" dirty="0" err="1">
                <a:solidFill>
                  <a:schemeClr val="bg1"/>
                </a:solidFill>
                <a:latin typeface="Calibri" panose="020F0502020204030204" pitchFamily="34" charset="0"/>
                <a:ea typeface="+mj-lt"/>
                <a:cs typeface="Calibri" panose="020F0502020204030204" pitchFamily="34" charset="0"/>
              </a:rPr>
              <a:t>каком</a:t>
            </a:r>
            <a:r>
              <a:rPr lang="en-US" sz="3100" i="0" cap="all" spc="-100" dirty="0">
                <a:solidFill>
                  <a:schemeClr val="bg1"/>
                </a:solidFill>
                <a:latin typeface="Calibri" panose="020F0502020204030204" pitchFamily="34" charset="0"/>
                <a:ea typeface="+mj-lt"/>
                <a:cs typeface="Calibri" panose="020F0502020204030204" pitchFamily="34" charset="0"/>
              </a:rPr>
              <a:t> </a:t>
            </a:r>
            <a:r>
              <a:rPr lang="en-US" sz="3100" i="0" cap="all" spc="-100" dirty="0" err="1">
                <a:solidFill>
                  <a:schemeClr val="bg1"/>
                </a:solidFill>
                <a:latin typeface="Calibri" panose="020F0502020204030204" pitchFamily="34" charset="0"/>
                <a:ea typeface="+mj-lt"/>
                <a:cs typeface="Calibri" panose="020F0502020204030204" pitchFamily="34" charset="0"/>
              </a:rPr>
              <a:t>они</a:t>
            </a:r>
            <a:r>
              <a:rPr lang="en-US" sz="3100" i="0" cap="all" spc="-100" dirty="0">
                <a:solidFill>
                  <a:schemeClr val="bg1"/>
                </a:solidFill>
                <a:latin typeface="Calibri" panose="020F0502020204030204" pitchFamily="34" charset="0"/>
                <a:ea typeface="+mj-lt"/>
                <a:cs typeface="Calibri" panose="020F0502020204030204" pitchFamily="34" charset="0"/>
              </a:rPr>
              <a:t> и </a:t>
            </a:r>
            <a:r>
              <a:rPr lang="en-US" sz="3100" i="0" cap="all" spc="-100" dirty="0" err="1">
                <a:solidFill>
                  <a:schemeClr val="bg1"/>
                </a:solidFill>
                <a:latin typeface="Calibri" panose="020F0502020204030204" pitchFamily="34" charset="0"/>
                <a:ea typeface="+mj-lt"/>
                <a:cs typeface="Calibri" panose="020F0502020204030204" pitchFamily="34" charset="0"/>
              </a:rPr>
              <a:t>писались</a:t>
            </a:r>
            <a:r>
              <a:rPr lang="en-US" sz="3100" i="0" cap="all" spc="-100" dirty="0">
                <a:solidFill>
                  <a:schemeClr val="bg1"/>
                </a:solidFill>
                <a:latin typeface="Calibri" panose="020F0502020204030204" pitchFamily="34" charset="0"/>
                <a:ea typeface="+mj-lt"/>
                <a:cs typeface="Calibri" panose="020F0502020204030204" pitchFamily="34" charset="0"/>
              </a:rPr>
              <a:t>.</a:t>
            </a:r>
            <a:endParaRPr lang="en-US" sz="3100" i="0" cap="all" spc="-1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br>
              <a:rPr lang="en-US" dirty="0"/>
            </a:br>
            <a:endParaRPr lang="en-US" dirty="0"/>
          </a:p>
          <a:p>
            <a:pPr algn="ctr">
              <a:lnSpc>
                <a:spcPct val="83000"/>
              </a:lnSpc>
            </a:pPr>
            <a:br>
              <a:rPr lang="en-US" dirty="0"/>
            </a:br>
            <a:endParaRPr lang="en-US" dirty="0"/>
          </a:p>
        </p:txBody>
      </p:sp>
      <p:sp>
        <p:nvSpPr>
          <p:cNvPr id="55" name="Rectangle 59">
            <a:extLst>
              <a:ext uri="{FF2B5EF4-FFF2-40B4-BE49-F238E27FC236}">
                <a16:creationId xmlns:a16="http://schemas.microsoft.com/office/drawing/2014/main" id="{8EEA5BB7-5B71-4B52-AD7F-3BA82A6177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446824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A1BDD5A-B952-463D-8BF6-F89EC6F21C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50180" y="455369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A2C2EF86-4721-4AC5-AC3A-5343FE12BA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941820" y="455369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F42A6C7C-49DA-4D7E-9647-1696C74DF8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50180" y="1100664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57324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80000"/>
                <a:shade val="100000"/>
                <a:satMod val="300000"/>
              </a:schemeClr>
            </a:gs>
            <a:gs pos="100000">
              <a:schemeClr val="bg1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ED15573D-0E45-4691-B525-471152EC1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E448559-19A4-4252-8C27-54C1DA906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4419599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B19C35E-4E30-4F1D-9FC2-F2FA6191E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819" y="466344"/>
            <a:ext cx="3959352" cy="592531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9E432F09-C5B6-42A8-AB85-2F1FD51CBB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240" y="875324"/>
            <a:ext cx="3536510" cy="5093520"/>
          </a:xfrm>
        </p:spPr>
        <p:txBody>
          <a:bodyPr>
            <a:normAutofit/>
          </a:bodyPr>
          <a:lstStyle/>
          <a:p>
            <a:pPr algn="ctr"/>
            <a:r>
              <a:rPr lang="ru-RU" sz="4400" dirty="0">
                <a:solidFill>
                  <a:schemeClr val="tx1"/>
                </a:solidFill>
              </a:rPr>
              <a:t>Основные команды</a:t>
            </a:r>
          </a:p>
        </p:txBody>
      </p:sp>
      <p:pic>
        <p:nvPicPr>
          <p:cNvPr id="3" name="Объект 2">
            <a:extLst>
              <a:ext uri="{FF2B5EF4-FFF2-40B4-BE49-F238E27FC236}">
                <a16:creationId xmlns:a16="http://schemas.microsoft.com/office/drawing/2014/main" id="{69CB5CB5-9B67-4D7F-A5F4-55A3AACDE1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54294" y="1314450"/>
            <a:ext cx="7541500" cy="4186237"/>
          </a:xfrm>
        </p:spPr>
      </p:pic>
    </p:spTree>
    <p:extLst>
      <p:ext uri="{BB962C8B-B14F-4D97-AF65-F5344CB8AC3E}">
        <p14:creationId xmlns:p14="http://schemas.microsoft.com/office/powerpoint/2010/main" val="18225797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80000"/>
                <a:shade val="100000"/>
                <a:satMod val="300000"/>
              </a:schemeClr>
            </a:gs>
            <a:gs pos="100000">
              <a:schemeClr val="bg1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ED15573D-0E45-4691-B525-471152EC1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E448559-19A4-4252-8C27-54C1DA906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4419599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B19C35E-4E30-4F1D-9FC2-F2FA6191E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819" y="466344"/>
            <a:ext cx="3959352" cy="592531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9E432F09-C5B6-42A8-AB85-2F1FD51CBB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4819" y="466344"/>
            <a:ext cx="3978996" cy="5925312"/>
          </a:xfrm>
        </p:spPr>
        <p:txBody>
          <a:bodyPr>
            <a:normAutofit/>
          </a:bodyPr>
          <a:lstStyle/>
          <a:p>
            <a:pPr algn="ctr"/>
            <a:r>
              <a:rPr lang="ru-RU" sz="4400" dirty="0">
                <a:solidFill>
                  <a:schemeClr val="tx1"/>
                </a:solidFill>
              </a:rPr>
              <a:t>Выполнение</a:t>
            </a:r>
            <a:br>
              <a:rPr lang="en-US" sz="4400" dirty="0">
                <a:solidFill>
                  <a:schemeClr val="tx1"/>
                </a:solidFill>
              </a:rPr>
            </a:br>
            <a:r>
              <a:rPr lang="en-US" sz="4400" dirty="0">
                <a:solidFill>
                  <a:schemeClr val="tx1"/>
                </a:solidFill>
              </a:rPr>
              <a:t>rebase</a:t>
            </a:r>
            <a:endParaRPr lang="ru-RU" sz="4400" dirty="0">
              <a:solidFill>
                <a:schemeClr val="tx1"/>
              </a:solidFill>
            </a:endParaRPr>
          </a:p>
        </p:txBody>
      </p:sp>
      <p:pic>
        <p:nvPicPr>
          <p:cNvPr id="3" name="Объект 2">
            <a:extLst>
              <a:ext uri="{FF2B5EF4-FFF2-40B4-BE49-F238E27FC236}">
                <a16:creationId xmlns:a16="http://schemas.microsoft.com/office/drawing/2014/main" id="{6FBF3037-5C40-4B0E-9E46-21629D4CB1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73939" y="1669880"/>
            <a:ext cx="7518061" cy="3518239"/>
          </a:xfrm>
        </p:spPr>
      </p:pic>
    </p:spTree>
    <p:extLst>
      <p:ext uri="{BB962C8B-B14F-4D97-AF65-F5344CB8AC3E}">
        <p14:creationId xmlns:p14="http://schemas.microsoft.com/office/powerpoint/2010/main" val="17972468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80000"/>
                <a:shade val="100000"/>
                <a:satMod val="300000"/>
              </a:schemeClr>
            </a:gs>
            <a:gs pos="100000">
              <a:schemeClr val="bg1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ED15573D-0E45-4691-B525-471152EC1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E448559-19A4-4252-8C27-54C1DA906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4419599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B19C35E-4E30-4F1D-9FC2-F2FA6191E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819" y="466344"/>
            <a:ext cx="3959352" cy="592531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9E432F09-C5B6-42A8-AB85-2F1FD51CBB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4819" y="466344"/>
            <a:ext cx="3959352" cy="5925312"/>
          </a:xfrm>
        </p:spPr>
        <p:txBody>
          <a:bodyPr>
            <a:noAutofit/>
          </a:bodyPr>
          <a:lstStyle/>
          <a:p>
            <a:pPr algn="ctr"/>
            <a:r>
              <a:rPr lang="ru-RU" sz="2400" dirty="0">
                <a:solidFill>
                  <a:schemeClr val="tx1"/>
                </a:solidFill>
              </a:rPr>
              <a:t>Зелёная ветка – это ветка </a:t>
            </a:r>
            <a:r>
              <a:rPr lang="en-US" sz="2400" dirty="0">
                <a:solidFill>
                  <a:schemeClr val="tx1"/>
                </a:solidFill>
              </a:rPr>
              <a:t>master.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ru-RU" sz="2400" dirty="0">
                <a:solidFill>
                  <a:schemeClr val="tx1"/>
                </a:solidFill>
              </a:rPr>
              <a:t>Каждая версия из ветки мастер называется тэгом.</a:t>
            </a:r>
            <a:br>
              <a:rPr lang="ru-RU" sz="2400" dirty="0">
                <a:solidFill>
                  <a:schemeClr val="tx1"/>
                </a:solidFill>
              </a:rPr>
            </a:br>
            <a:r>
              <a:rPr lang="ru-RU" sz="2400" dirty="0">
                <a:solidFill>
                  <a:schemeClr val="tx1"/>
                </a:solidFill>
              </a:rPr>
              <a:t>Для создания такого тэга нам необходимо пометить определённый коммит, используя специальную </a:t>
            </a:r>
            <a:r>
              <a:rPr lang="en-US" sz="2400" dirty="0">
                <a:solidFill>
                  <a:schemeClr val="tx1"/>
                </a:solidFill>
              </a:rPr>
              <a:t>git </a:t>
            </a:r>
            <a:r>
              <a:rPr lang="ru-RU" sz="2400" dirty="0">
                <a:solidFill>
                  <a:schemeClr val="tx1"/>
                </a:solidFill>
              </a:rPr>
              <a:t>команду</a:t>
            </a:r>
          </a:p>
        </p:txBody>
      </p:sp>
      <p:pic>
        <p:nvPicPr>
          <p:cNvPr id="3" name="Объект 2">
            <a:extLst>
              <a:ext uri="{FF2B5EF4-FFF2-40B4-BE49-F238E27FC236}">
                <a16:creationId xmlns:a16="http://schemas.microsoft.com/office/drawing/2014/main" id="{66FA544A-73C6-48AC-BD4C-ADC4839E32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78463" y="1637267"/>
            <a:ext cx="5646737" cy="3319940"/>
          </a:xfrm>
        </p:spPr>
      </p:pic>
    </p:spTree>
    <p:extLst>
      <p:ext uri="{BB962C8B-B14F-4D97-AF65-F5344CB8AC3E}">
        <p14:creationId xmlns:p14="http://schemas.microsoft.com/office/powerpoint/2010/main" val="19677265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80000"/>
                <a:shade val="100000"/>
                <a:satMod val="300000"/>
              </a:schemeClr>
            </a:gs>
            <a:gs pos="100000">
              <a:schemeClr val="bg1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ED15573D-0E45-4691-B525-471152EC1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E448559-19A4-4252-8C27-54C1DA906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4419599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B19C35E-4E30-4F1D-9FC2-F2FA6191E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819" y="466344"/>
            <a:ext cx="3959352" cy="592531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9E432F09-C5B6-42A8-AB85-2F1FD51CBB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4819" y="466343"/>
            <a:ext cx="3959352" cy="5925311"/>
          </a:xfrm>
        </p:spPr>
        <p:txBody>
          <a:bodyPr>
            <a:normAutofit/>
          </a:bodyPr>
          <a:lstStyle/>
          <a:p>
            <a:pPr algn="ctr"/>
            <a:r>
              <a:rPr lang="ru-RU" sz="2400" dirty="0">
                <a:solidFill>
                  <a:schemeClr val="tx1"/>
                </a:solidFill>
              </a:rPr>
              <a:t>Команда </a:t>
            </a:r>
            <a:br>
              <a:rPr lang="ru-RU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git tag [</a:t>
            </a:r>
            <a:r>
              <a:rPr lang="ru-RU" sz="2400" dirty="0">
                <a:solidFill>
                  <a:schemeClr val="tx1"/>
                </a:solidFill>
              </a:rPr>
              <a:t>номер версии</a:t>
            </a:r>
            <a:r>
              <a:rPr lang="en-US" sz="2400" dirty="0">
                <a:solidFill>
                  <a:schemeClr val="tx1"/>
                </a:solidFill>
              </a:rPr>
              <a:t>]</a:t>
            </a:r>
            <a:r>
              <a:rPr lang="ru-RU" sz="2400" dirty="0">
                <a:solidFill>
                  <a:schemeClr val="tx1"/>
                </a:solidFill>
              </a:rPr>
              <a:t> </a:t>
            </a:r>
            <a:br>
              <a:rPr lang="ru-RU" sz="2400" dirty="0">
                <a:solidFill>
                  <a:schemeClr val="tx1"/>
                </a:solidFill>
              </a:rPr>
            </a:br>
            <a:r>
              <a:rPr lang="ru-RU" sz="2400" dirty="0">
                <a:solidFill>
                  <a:schemeClr val="tx1"/>
                </a:solidFill>
              </a:rPr>
              <a:t>(обычно цифрами 1.0.0; 2.4.3)</a:t>
            </a:r>
            <a:br>
              <a:rPr lang="ru-RU" sz="2400" dirty="0">
                <a:solidFill>
                  <a:schemeClr val="tx1"/>
                </a:solidFill>
              </a:rPr>
            </a:br>
            <a:br>
              <a:rPr lang="ru-RU" sz="2400" dirty="0">
                <a:solidFill>
                  <a:schemeClr val="tx1"/>
                </a:solidFill>
              </a:rPr>
            </a:br>
            <a:r>
              <a:rPr lang="ru-RU" sz="2400" dirty="0">
                <a:solidFill>
                  <a:schemeClr val="tx1"/>
                </a:solidFill>
              </a:rPr>
              <a:t>Для загрузки изменений в удалённый репозиторий обычная команда не подходит.</a:t>
            </a:r>
            <a:br>
              <a:rPr lang="ru-RU" sz="2400" dirty="0">
                <a:solidFill>
                  <a:schemeClr val="tx1"/>
                </a:solidFill>
              </a:rPr>
            </a:br>
            <a:br>
              <a:rPr lang="ru-RU" sz="2400" dirty="0">
                <a:solidFill>
                  <a:schemeClr val="tx1"/>
                </a:solidFill>
              </a:rPr>
            </a:br>
            <a:r>
              <a:rPr lang="ru-RU" sz="2400" dirty="0">
                <a:solidFill>
                  <a:schemeClr val="tx1"/>
                </a:solidFill>
              </a:rPr>
              <a:t> Нужная команда: </a:t>
            </a:r>
            <a:br>
              <a:rPr lang="ru-RU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“git push --tags”</a:t>
            </a:r>
            <a:endParaRPr lang="ru-RU" sz="2400" dirty="0">
              <a:solidFill>
                <a:schemeClr val="tx1"/>
              </a:solidFill>
            </a:endParaRPr>
          </a:p>
        </p:txBody>
      </p:sp>
      <p:pic>
        <p:nvPicPr>
          <p:cNvPr id="3" name="Объект 2">
            <a:extLst>
              <a:ext uri="{FF2B5EF4-FFF2-40B4-BE49-F238E27FC236}">
                <a16:creationId xmlns:a16="http://schemas.microsoft.com/office/drawing/2014/main" id="{F78D3F95-2FEC-4BF7-B4B8-F555C5C0A5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68619" y="237603"/>
            <a:ext cx="6975731" cy="6382653"/>
          </a:xfrm>
        </p:spPr>
      </p:pic>
    </p:spTree>
    <p:extLst>
      <p:ext uri="{BB962C8B-B14F-4D97-AF65-F5344CB8AC3E}">
        <p14:creationId xmlns:p14="http://schemas.microsoft.com/office/powerpoint/2010/main" val="35052925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80000"/>
                <a:shade val="100000"/>
                <a:satMod val="300000"/>
              </a:schemeClr>
            </a:gs>
            <a:gs pos="100000">
              <a:schemeClr val="bg1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ED15573D-0E45-4691-B525-471152EC1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E448559-19A4-4252-8C27-54C1DA906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4419599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B19C35E-4E30-4F1D-9FC2-F2FA6191E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819" y="466344"/>
            <a:ext cx="3959352" cy="592531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9E432F09-C5B6-42A8-AB85-2F1FD51CBB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4819" y="466343"/>
            <a:ext cx="3959352" cy="5925311"/>
          </a:xfrm>
        </p:spPr>
        <p:txBody>
          <a:bodyPr>
            <a:normAutofit/>
          </a:bodyPr>
          <a:lstStyle/>
          <a:p>
            <a:pPr algn="ctr"/>
            <a:r>
              <a:rPr lang="ru-RU" sz="3200" dirty="0">
                <a:solidFill>
                  <a:schemeClr val="tx1"/>
                </a:solidFill>
              </a:rPr>
              <a:t>Если вы хотите переместить тэг на другой коммит, то:</a:t>
            </a:r>
            <a:br>
              <a:rPr lang="ru-RU" sz="3200" dirty="0">
                <a:solidFill>
                  <a:schemeClr val="tx1"/>
                </a:solidFill>
              </a:rPr>
            </a:br>
            <a:r>
              <a:rPr lang="ru-RU" sz="3200" dirty="0">
                <a:solidFill>
                  <a:schemeClr val="tx1"/>
                </a:solidFill>
              </a:rPr>
              <a:t>1 удалить этот тэг (команда </a:t>
            </a:r>
            <a:r>
              <a:rPr lang="en-US" sz="3200" dirty="0">
                <a:solidFill>
                  <a:schemeClr val="tx1"/>
                </a:solidFill>
              </a:rPr>
              <a:t>git tag –d [</a:t>
            </a:r>
            <a:r>
              <a:rPr lang="ru-RU" sz="3200" dirty="0">
                <a:solidFill>
                  <a:schemeClr val="tx1"/>
                </a:solidFill>
              </a:rPr>
              <a:t>номер версии</a:t>
            </a:r>
            <a:r>
              <a:rPr lang="en-US" sz="3200" dirty="0">
                <a:solidFill>
                  <a:schemeClr val="tx1"/>
                </a:solidFill>
              </a:rPr>
              <a:t>]</a:t>
            </a:r>
            <a:r>
              <a:rPr lang="ru-RU" sz="3200" dirty="0">
                <a:solidFill>
                  <a:schemeClr val="tx1"/>
                </a:solidFill>
              </a:rPr>
              <a:t>);</a:t>
            </a:r>
            <a:br>
              <a:rPr lang="ru-RU" sz="3200" dirty="0">
                <a:solidFill>
                  <a:schemeClr val="tx1"/>
                </a:solidFill>
              </a:rPr>
            </a:br>
            <a:r>
              <a:rPr lang="ru-RU" sz="3200" dirty="0">
                <a:solidFill>
                  <a:schemeClr val="tx1"/>
                </a:solidFill>
              </a:rPr>
              <a:t>2 добавить т</a:t>
            </a:r>
            <a:r>
              <a:rPr lang="ru-RU" sz="3200" i="0" dirty="0">
                <a:solidFill>
                  <a:schemeClr val="tx1"/>
                </a:solidFill>
              </a:rPr>
              <a:t>э</a:t>
            </a:r>
            <a:r>
              <a:rPr lang="ru-RU" sz="3200" dirty="0">
                <a:solidFill>
                  <a:schemeClr val="tx1"/>
                </a:solidFill>
              </a:rPr>
              <a:t>г</a:t>
            </a:r>
            <a:br>
              <a:rPr lang="en-US" sz="3200" dirty="0">
                <a:solidFill>
                  <a:schemeClr val="tx1"/>
                </a:solidFill>
              </a:rPr>
            </a:br>
            <a:r>
              <a:rPr lang="ru-RU" sz="3200" dirty="0">
                <a:solidFill>
                  <a:schemeClr val="tx1"/>
                </a:solidFill>
              </a:rPr>
              <a:t>(команда </a:t>
            </a:r>
            <a:r>
              <a:rPr lang="en-US" sz="3200" dirty="0">
                <a:solidFill>
                  <a:schemeClr val="tx1"/>
                </a:solidFill>
              </a:rPr>
              <a:t>git tag –d [</a:t>
            </a:r>
            <a:r>
              <a:rPr lang="ru-RU" sz="3200" dirty="0">
                <a:solidFill>
                  <a:schemeClr val="tx1"/>
                </a:solidFill>
              </a:rPr>
              <a:t>номер версии</a:t>
            </a:r>
            <a:r>
              <a:rPr lang="en-US" sz="3200" dirty="0">
                <a:solidFill>
                  <a:schemeClr val="tx1"/>
                </a:solidFill>
              </a:rPr>
              <a:t>]</a:t>
            </a:r>
            <a:r>
              <a:rPr lang="ru-RU" sz="3200" dirty="0">
                <a:solidFill>
                  <a:schemeClr val="tx1"/>
                </a:solidFill>
              </a:rPr>
              <a:t>);</a:t>
            </a:r>
          </a:p>
        </p:txBody>
      </p:sp>
      <p:pic>
        <p:nvPicPr>
          <p:cNvPr id="3" name="Объект 2">
            <a:extLst>
              <a:ext uri="{FF2B5EF4-FFF2-40B4-BE49-F238E27FC236}">
                <a16:creationId xmlns:a16="http://schemas.microsoft.com/office/drawing/2014/main" id="{C2453A63-BCFC-4EA9-9827-1E3085B86C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10504" y="701524"/>
            <a:ext cx="7425287" cy="5441119"/>
          </a:xfrm>
        </p:spPr>
      </p:pic>
    </p:spTree>
    <p:extLst>
      <p:ext uri="{BB962C8B-B14F-4D97-AF65-F5344CB8AC3E}">
        <p14:creationId xmlns:p14="http://schemas.microsoft.com/office/powerpoint/2010/main" val="16316513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80000"/>
                <a:shade val="100000"/>
                <a:satMod val="300000"/>
              </a:schemeClr>
            </a:gs>
            <a:gs pos="100000">
              <a:schemeClr val="bg1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ED15573D-0E45-4691-B525-471152EC1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E448559-19A4-4252-8C27-54C1DA906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4419599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B19C35E-4E30-4F1D-9FC2-F2FA6191E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819" y="466344"/>
            <a:ext cx="3959352" cy="592531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9E432F09-C5B6-42A8-AB85-2F1FD51CBB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4819" y="466344"/>
            <a:ext cx="3946505" cy="5925312"/>
          </a:xfrm>
        </p:spPr>
        <p:txBody>
          <a:bodyPr>
            <a:normAutofit/>
          </a:bodyPr>
          <a:lstStyle/>
          <a:p>
            <a:pPr algn="ctr"/>
            <a:r>
              <a:rPr lang="ru-RU" sz="3200" dirty="0">
                <a:solidFill>
                  <a:schemeClr val="tx1"/>
                </a:solidFill>
              </a:rPr>
              <a:t>Удаление уже существующих тэгов, находящихся в удалённом репозитории</a:t>
            </a:r>
          </a:p>
        </p:txBody>
      </p:sp>
      <p:pic>
        <p:nvPicPr>
          <p:cNvPr id="3" name="Объект 2">
            <a:extLst>
              <a:ext uri="{FF2B5EF4-FFF2-40B4-BE49-F238E27FC236}">
                <a16:creationId xmlns:a16="http://schemas.microsoft.com/office/drawing/2014/main" id="{D341DA13-9F44-4D85-BAC0-D4BC0AF4D1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31310" y="2606817"/>
            <a:ext cx="7560690" cy="1644365"/>
          </a:xfrm>
        </p:spPr>
      </p:pic>
    </p:spTree>
    <p:extLst>
      <p:ext uri="{BB962C8B-B14F-4D97-AF65-F5344CB8AC3E}">
        <p14:creationId xmlns:p14="http://schemas.microsoft.com/office/powerpoint/2010/main" val="10017070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80000"/>
                <a:shade val="100000"/>
                <a:satMod val="300000"/>
              </a:schemeClr>
            </a:gs>
            <a:gs pos="100000">
              <a:schemeClr val="bg1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ED15573D-0E45-4691-B525-471152EC1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E448559-19A4-4252-8C27-54C1DA906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4419599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B19C35E-4E30-4F1D-9FC2-F2FA6191E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819" y="466344"/>
            <a:ext cx="3959352" cy="592531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9E432F09-C5B6-42A8-AB85-2F1FD51CBB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240" y="875324"/>
            <a:ext cx="3536510" cy="5093520"/>
          </a:xfrm>
        </p:spPr>
        <p:txBody>
          <a:bodyPr>
            <a:normAutofit/>
          </a:bodyPr>
          <a:lstStyle/>
          <a:p>
            <a:pPr algn="ctr"/>
            <a:r>
              <a:rPr lang="ru-RU" sz="4400" dirty="0">
                <a:solidFill>
                  <a:schemeClr val="tx1"/>
                </a:solidFill>
              </a:rPr>
              <a:t>Основные команды</a:t>
            </a:r>
          </a:p>
        </p:txBody>
      </p:sp>
      <p:pic>
        <p:nvPicPr>
          <p:cNvPr id="3" name="Объект 2">
            <a:extLst>
              <a:ext uri="{FF2B5EF4-FFF2-40B4-BE49-F238E27FC236}">
                <a16:creationId xmlns:a16="http://schemas.microsoft.com/office/drawing/2014/main" id="{424141AD-4BB6-4C33-9054-CD8FC070B9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55797" y="1193043"/>
            <a:ext cx="7334701" cy="4458081"/>
          </a:xfrm>
        </p:spPr>
      </p:pic>
    </p:spTree>
    <p:extLst>
      <p:ext uri="{BB962C8B-B14F-4D97-AF65-F5344CB8AC3E}">
        <p14:creationId xmlns:p14="http://schemas.microsoft.com/office/powerpoint/2010/main" val="21874803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80000"/>
                <a:shade val="100000"/>
                <a:satMod val="300000"/>
              </a:schemeClr>
            </a:gs>
            <a:gs pos="100000">
              <a:schemeClr val="bg1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ED15573D-0E45-4691-B525-471152EC1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E448559-19A4-4252-8C27-54C1DA906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4419599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B19C35E-4E30-4F1D-9FC2-F2FA6191E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819" y="466344"/>
            <a:ext cx="3959352" cy="592531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9E432F09-C5B6-42A8-AB85-2F1FD51CBB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240" y="875324"/>
            <a:ext cx="3536510" cy="5093520"/>
          </a:xfrm>
        </p:spPr>
        <p:txBody>
          <a:bodyPr>
            <a:normAutofit/>
          </a:bodyPr>
          <a:lstStyle/>
          <a:p>
            <a:pPr algn="ctr"/>
            <a:r>
              <a:rPr lang="ru-RU" sz="4400" dirty="0">
                <a:solidFill>
                  <a:schemeClr val="tx1"/>
                </a:solidFill>
              </a:rPr>
              <a:t>Что такое </a:t>
            </a:r>
            <a:r>
              <a:rPr lang="en-US" sz="4400" dirty="0">
                <a:solidFill>
                  <a:schemeClr val="tx1"/>
                </a:solidFill>
              </a:rPr>
              <a:t>pull request</a:t>
            </a:r>
            <a:r>
              <a:rPr lang="ru-RU" sz="4400" dirty="0">
                <a:solidFill>
                  <a:schemeClr val="tx1"/>
                </a:solidFill>
              </a:rPr>
              <a:t>?</a:t>
            </a:r>
          </a:p>
        </p:txBody>
      </p:sp>
      <p:pic>
        <p:nvPicPr>
          <p:cNvPr id="3" name="Объект 2">
            <a:extLst>
              <a:ext uri="{FF2B5EF4-FFF2-40B4-BE49-F238E27FC236}">
                <a16:creationId xmlns:a16="http://schemas.microsoft.com/office/drawing/2014/main" id="{64F1E9FF-446A-4C1D-8F48-09D302D62E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80166" y="1866028"/>
            <a:ext cx="7511834" cy="3125944"/>
          </a:xfrm>
        </p:spPr>
      </p:pic>
    </p:spTree>
    <p:extLst>
      <p:ext uri="{BB962C8B-B14F-4D97-AF65-F5344CB8AC3E}">
        <p14:creationId xmlns:p14="http://schemas.microsoft.com/office/powerpoint/2010/main" val="14497158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80000"/>
                <a:shade val="100000"/>
                <a:satMod val="300000"/>
              </a:schemeClr>
            </a:gs>
            <a:gs pos="100000">
              <a:schemeClr val="bg1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ED15573D-0E45-4691-B525-471152EC1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E448559-19A4-4252-8C27-54C1DA906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4419599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B19C35E-4E30-4F1D-9FC2-F2FA6191E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819" y="466344"/>
            <a:ext cx="3959352" cy="592531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9E432F09-C5B6-42A8-AB85-2F1FD51CBB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240" y="875324"/>
            <a:ext cx="3536510" cy="5093520"/>
          </a:xfrm>
        </p:spPr>
        <p:txBody>
          <a:bodyPr>
            <a:normAutofit/>
          </a:bodyPr>
          <a:lstStyle/>
          <a:p>
            <a:pPr algn="ctr"/>
            <a:r>
              <a:rPr lang="ru-RU" sz="4400" dirty="0">
                <a:solidFill>
                  <a:schemeClr val="tx1"/>
                </a:solidFill>
              </a:rPr>
              <a:t>Зачем нужен </a:t>
            </a:r>
            <a:r>
              <a:rPr lang="en-US" sz="4400" dirty="0">
                <a:solidFill>
                  <a:schemeClr val="tx1"/>
                </a:solidFill>
              </a:rPr>
              <a:t>pull request</a:t>
            </a:r>
            <a:r>
              <a:rPr lang="ru-RU" sz="4400" dirty="0">
                <a:solidFill>
                  <a:schemeClr val="tx1"/>
                </a:solidFill>
              </a:rPr>
              <a:t>?</a:t>
            </a:r>
          </a:p>
        </p:txBody>
      </p:sp>
      <p:pic>
        <p:nvPicPr>
          <p:cNvPr id="3" name="Объект 2">
            <a:extLst>
              <a:ext uri="{FF2B5EF4-FFF2-40B4-BE49-F238E27FC236}">
                <a16:creationId xmlns:a16="http://schemas.microsoft.com/office/drawing/2014/main" id="{1B67D306-FF56-4B93-8FAF-7F05E70C88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85562" y="466344"/>
            <a:ext cx="6875170" cy="5925312"/>
          </a:xfrm>
        </p:spPr>
      </p:pic>
    </p:spTree>
    <p:extLst>
      <p:ext uri="{BB962C8B-B14F-4D97-AF65-F5344CB8AC3E}">
        <p14:creationId xmlns:p14="http://schemas.microsoft.com/office/powerpoint/2010/main" val="25238120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80000"/>
                <a:shade val="100000"/>
                <a:satMod val="300000"/>
              </a:schemeClr>
            </a:gs>
            <a:gs pos="100000">
              <a:schemeClr val="bg1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ED15573D-0E45-4691-B525-471152EC1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E448559-19A4-4252-8C27-54C1DA906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4419599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B19C35E-4E30-4F1D-9FC2-F2FA6191E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819" y="466344"/>
            <a:ext cx="3959352" cy="592531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9E432F09-C5B6-42A8-AB85-2F1FD51CBB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4819" y="466343"/>
            <a:ext cx="3946844" cy="5925311"/>
          </a:xfrm>
        </p:spPr>
        <p:txBody>
          <a:bodyPr>
            <a:normAutofit/>
          </a:bodyPr>
          <a:lstStyle/>
          <a:p>
            <a:pPr algn="ctr"/>
            <a:r>
              <a:rPr lang="ru-RU" sz="3200" dirty="0">
                <a:solidFill>
                  <a:schemeClr val="tx1"/>
                </a:solidFill>
              </a:rPr>
              <a:t>Основные проблемы разработчиков</a:t>
            </a:r>
          </a:p>
        </p:txBody>
      </p:sp>
      <p:pic>
        <p:nvPicPr>
          <p:cNvPr id="3" name="Объект 2">
            <a:extLst>
              <a:ext uri="{FF2B5EF4-FFF2-40B4-BE49-F238E27FC236}">
                <a16:creationId xmlns:a16="http://schemas.microsoft.com/office/drawing/2014/main" id="{10682363-C097-4FFA-9238-EED3C9899E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41786" y="868698"/>
            <a:ext cx="7537706" cy="5120599"/>
          </a:xfrm>
        </p:spPr>
      </p:pic>
    </p:spTree>
    <p:extLst>
      <p:ext uri="{BB962C8B-B14F-4D97-AF65-F5344CB8AC3E}">
        <p14:creationId xmlns:p14="http://schemas.microsoft.com/office/powerpoint/2010/main" val="21923908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80000"/>
                <a:shade val="100000"/>
                <a:satMod val="300000"/>
              </a:schemeClr>
            </a:gs>
            <a:gs pos="100000">
              <a:schemeClr val="bg1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D15573D-0E45-4691-B525-471152EC1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E448559-19A4-4252-8C27-54C1DA906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4419599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B19C35E-4E30-4F1D-9FC2-F2FA6191E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819" y="466344"/>
            <a:ext cx="3959352" cy="592531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0369B4-4775-4172-9718-37156A0E55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473" y="875324"/>
            <a:ext cx="3954044" cy="5093520"/>
          </a:xfrm>
        </p:spPr>
        <p:txBody>
          <a:bodyPr>
            <a:normAutofit/>
          </a:bodyPr>
          <a:lstStyle/>
          <a:p>
            <a:pPr algn="ctr"/>
            <a:r>
              <a:rPr lang="ru-RU" sz="3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Установка </a:t>
            </a:r>
            <a:br>
              <a:rPr lang="ru-RU" sz="3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ru-RU" sz="36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ru-RU" sz="3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36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Bash</a:t>
            </a:r>
            <a:r>
              <a:rPr lang="ru-RU" sz="3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br>
              <a:rPr lang="ru-RU" sz="3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ru-RU" sz="3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и проверка версии с помощью команды </a:t>
            </a:r>
            <a:br>
              <a:rPr lang="ru-RU" sz="3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ru-RU" sz="3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"</a:t>
            </a:r>
            <a:r>
              <a:rPr lang="ru-RU" sz="36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ru-RU" sz="3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--</a:t>
            </a:r>
            <a:r>
              <a:rPr lang="ru-RU" sz="36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version</a:t>
            </a:r>
            <a:r>
              <a:rPr lang="ru-RU" sz="3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"</a:t>
            </a:r>
          </a:p>
        </p:txBody>
      </p:sp>
      <p:pic>
        <p:nvPicPr>
          <p:cNvPr id="4" name="Рисунок 4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ABE252DD-CB10-473D-AD2D-F0E6AFDF95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23835" y="1452214"/>
            <a:ext cx="6439160" cy="3679650"/>
          </a:xfrm>
        </p:spPr>
      </p:pic>
    </p:spTree>
    <p:extLst>
      <p:ext uri="{BB962C8B-B14F-4D97-AF65-F5344CB8AC3E}">
        <p14:creationId xmlns:p14="http://schemas.microsoft.com/office/powerpoint/2010/main" val="32709792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80000"/>
                <a:shade val="100000"/>
                <a:satMod val="300000"/>
              </a:schemeClr>
            </a:gs>
            <a:gs pos="100000">
              <a:schemeClr val="bg1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ED15573D-0E45-4691-B525-471152EC1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E448559-19A4-4252-8C27-54C1DA906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4419599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B19C35E-4E30-4F1D-9FC2-F2FA6191E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819" y="466344"/>
            <a:ext cx="3959352" cy="592531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9E432F09-C5B6-42A8-AB85-2F1FD51CBB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4819" y="466343"/>
            <a:ext cx="3959351" cy="5925311"/>
          </a:xfrm>
        </p:spPr>
        <p:txBody>
          <a:bodyPr>
            <a:normAutofit fontScale="90000"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br>
              <a:rPr lang="en-US" sz="2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ru-RU" sz="2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Для того чтобы научиться работать с </a:t>
            </a:r>
            <a:r>
              <a:rPr lang="ru-RU" sz="2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несохранёнными</a:t>
            </a:r>
            <a:r>
              <a:rPr lang="ru-RU" sz="2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данными и уметь перемещать их с одной ветки на другую без записи в рамках того, или иного коммита, используется функционал под названием </a:t>
            </a:r>
            <a:r>
              <a:rPr lang="en-US" sz="2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Git Stash</a:t>
            </a:r>
            <a:r>
              <a:rPr lang="ru-RU" sz="2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br>
              <a:rPr lang="ru-RU" sz="2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en-US" sz="2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2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Stash </a:t>
            </a:r>
            <a:r>
              <a:rPr lang="ru-RU" sz="2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это специальное пространство, которое хранится у вас только на локальном компьютере и записывает все текущие изменения, отменяя состояния самого репозитория.</a:t>
            </a:r>
            <a:b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ru-RU" sz="4400" dirty="0">
              <a:solidFill>
                <a:schemeClr val="tx1"/>
              </a:solidFill>
            </a:endParaRPr>
          </a:p>
        </p:txBody>
      </p:sp>
      <p:pic>
        <p:nvPicPr>
          <p:cNvPr id="3" name="Объект 2">
            <a:extLst>
              <a:ext uri="{FF2B5EF4-FFF2-40B4-BE49-F238E27FC236}">
                <a16:creationId xmlns:a16="http://schemas.microsoft.com/office/drawing/2014/main" id="{047FADBD-BC2E-4E62-973F-B3A9B8591A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70678" y="1704667"/>
            <a:ext cx="7304939" cy="3434834"/>
          </a:xfrm>
        </p:spPr>
      </p:pic>
    </p:spTree>
    <p:extLst>
      <p:ext uri="{BB962C8B-B14F-4D97-AF65-F5344CB8AC3E}">
        <p14:creationId xmlns:p14="http://schemas.microsoft.com/office/powerpoint/2010/main" val="11597968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80000"/>
                <a:shade val="100000"/>
                <a:satMod val="300000"/>
              </a:schemeClr>
            </a:gs>
            <a:gs pos="100000">
              <a:schemeClr val="bg1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ED15573D-0E45-4691-B525-471152EC1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E448559-19A4-4252-8C27-54C1DA906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4419599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B19C35E-4E30-4F1D-9FC2-F2FA6191E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819" y="466344"/>
            <a:ext cx="3959352" cy="592531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9E432F09-C5B6-42A8-AB85-2F1FD51CBB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4819" y="466344"/>
            <a:ext cx="3959352" cy="5925312"/>
          </a:xfrm>
        </p:spPr>
        <p:txBody>
          <a:bodyPr>
            <a:normAutofit fontScale="90000"/>
          </a:bodyPr>
          <a:lstStyle/>
          <a:p>
            <a:pPr algn="ctr"/>
            <a:r>
              <a:rPr lang="ru-RU" sz="2000" dirty="0">
                <a:solidFill>
                  <a:schemeClr val="tx1"/>
                </a:solidFill>
              </a:rPr>
              <a:t>На ветке </a:t>
            </a:r>
            <a:r>
              <a:rPr lang="en-US" sz="2000" dirty="0">
                <a:solidFill>
                  <a:schemeClr val="tx1"/>
                </a:solidFill>
              </a:rPr>
              <a:t>main</a:t>
            </a:r>
            <a:r>
              <a:rPr lang="ru-RU" sz="2000" dirty="0">
                <a:solidFill>
                  <a:schemeClr val="tx1"/>
                </a:solidFill>
              </a:rPr>
              <a:t> изменяем файл </a:t>
            </a:r>
            <a:r>
              <a:rPr lang="en-US" sz="2000" dirty="0">
                <a:solidFill>
                  <a:schemeClr val="tx1"/>
                </a:solidFill>
              </a:rPr>
              <a:t>dev.md</a:t>
            </a:r>
            <a:br>
              <a:rPr lang="ru-RU" sz="2000" dirty="0">
                <a:solidFill>
                  <a:schemeClr val="tx1"/>
                </a:solidFill>
              </a:rPr>
            </a:br>
            <a:r>
              <a:rPr lang="ru-RU" sz="2000" dirty="0">
                <a:solidFill>
                  <a:schemeClr val="tx1"/>
                </a:solidFill>
              </a:rPr>
              <a:t>Допустим мы не хотим коммитить эти изменения и перейти на другую ветку.</a:t>
            </a:r>
            <a:br>
              <a:rPr lang="ru-RU" sz="2000" dirty="0">
                <a:solidFill>
                  <a:schemeClr val="tx1"/>
                </a:solidFill>
              </a:rPr>
            </a:br>
            <a:r>
              <a:rPr lang="ru-RU" sz="2000" dirty="0">
                <a:solidFill>
                  <a:schemeClr val="tx1"/>
                </a:solidFill>
              </a:rPr>
              <a:t>Для этого мы прописываем </a:t>
            </a:r>
            <a:r>
              <a:rPr lang="en-US" sz="2000" dirty="0">
                <a:solidFill>
                  <a:schemeClr val="tx1"/>
                </a:solidFill>
              </a:rPr>
              <a:t>“git stash”</a:t>
            </a:r>
            <a:r>
              <a:rPr lang="ru-RU" sz="2000" dirty="0">
                <a:solidFill>
                  <a:schemeClr val="tx1"/>
                </a:solidFill>
              </a:rPr>
              <a:t>. Мы получаем сообщение, что текущая рабочая директория и индекс  будут перемещены в специальное пространство (</a:t>
            </a:r>
            <a:r>
              <a:rPr lang="en-US" sz="2000" dirty="0">
                <a:solidFill>
                  <a:schemeClr val="tx1"/>
                </a:solidFill>
              </a:rPr>
              <a:t>work in progress</a:t>
            </a:r>
            <a:r>
              <a:rPr lang="ru-RU" sz="2000" dirty="0">
                <a:solidFill>
                  <a:schemeClr val="tx1"/>
                </a:solidFill>
              </a:rPr>
              <a:t>)</a:t>
            </a:r>
            <a:r>
              <a:rPr lang="en-US" sz="2000" dirty="0">
                <a:solidFill>
                  <a:schemeClr val="tx1"/>
                </a:solidFill>
              </a:rPr>
              <a:t>. </a:t>
            </a:r>
            <a:r>
              <a:rPr lang="ru-RU" sz="2000" dirty="0">
                <a:solidFill>
                  <a:schemeClr val="tx1"/>
                </a:solidFill>
              </a:rPr>
              <a:t>То есть на ветке </a:t>
            </a:r>
            <a:r>
              <a:rPr lang="en-US" sz="2000" dirty="0">
                <a:solidFill>
                  <a:schemeClr val="tx1"/>
                </a:solidFill>
              </a:rPr>
              <a:t>main </a:t>
            </a:r>
            <a:r>
              <a:rPr lang="ru-RU" sz="2000" dirty="0">
                <a:solidFill>
                  <a:schemeClr val="tx1"/>
                </a:solidFill>
              </a:rPr>
              <a:t>теперь записывается специальный </a:t>
            </a:r>
            <a:r>
              <a:rPr lang="en-US" sz="2000" dirty="0">
                <a:solidFill>
                  <a:schemeClr val="tx1"/>
                </a:solidFill>
              </a:rPr>
              <a:t>stash commit</a:t>
            </a:r>
            <a:r>
              <a:rPr lang="ru-RU" sz="2000" dirty="0">
                <a:solidFill>
                  <a:schemeClr val="tx1"/>
                </a:solidFill>
              </a:rPr>
              <a:t> который не попадает в общую историю, но при этом может быть восстановлен.</a:t>
            </a:r>
            <a:br>
              <a:rPr lang="ru-RU" sz="2000" dirty="0">
                <a:solidFill>
                  <a:schemeClr val="tx1"/>
                </a:solidFill>
              </a:rPr>
            </a:br>
            <a:r>
              <a:rPr lang="ru-RU" sz="2000" dirty="0">
                <a:solidFill>
                  <a:schemeClr val="tx1"/>
                </a:solidFill>
              </a:rPr>
              <a:t>Для проверки доступных текущих </a:t>
            </a:r>
            <a:r>
              <a:rPr lang="en-US" sz="2000" dirty="0">
                <a:solidFill>
                  <a:schemeClr val="tx1"/>
                </a:solidFill>
              </a:rPr>
              <a:t>stash’</a:t>
            </a:r>
            <a:r>
              <a:rPr lang="ru-RU" sz="2000" dirty="0">
                <a:solidFill>
                  <a:schemeClr val="tx1"/>
                </a:solidFill>
              </a:rPr>
              <a:t>ев команда </a:t>
            </a:r>
            <a:r>
              <a:rPr lang="en-US" sz="2000" dirty="0">
                <a:solidFill>
                  <a:schemeClr val="tx1"/>
                </a:solidFill>
              </a:rPr>
              <a:t>“git stash list”.</a:t>
            </a:r>
            <a:endParaRPr lang="ru-RU" sz="2000" dirty="0">
              <a:solidFill>
                <a:schemeClr val="tx1"/>
              </a:solidFill>
            </a:endParaRPr>
          </a:p>
        </p:txBody>
      </p:sp>
      <p:pic>
        <p:nvPicPr>
          <p:cNvPr id="3" name="Объект 2">
            <a:extLst>
              <a:ext uri="{FF2B5EF4-FFF2-40B4-BE49-F238E27FC236}">
                <a16:creationId xmlns:a16="http://schemas.microsoft.com/office/drawing/2014/main" id="{6F282EF9-00DC-4F1C-9B9B-94CCD7CB69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50949" y="1196811"/>
            <a:ext cx="7344396" cy="4450545"/>
          </a:xfrm>
        </p:spPr>
      </p:pic>
    </p:spTree>
    <p:extLst>
      <p:ext uri="{BB962C8B-B14F-4D97-AF65-F5344CB8AC3E}">
        <p14:creationId xmlns:p14="http://schemas.microsoft.com/office/powerpoint/2010/main" val="12659199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80000"/>
                <a:shade val="100000"/>
                <a:satMod val="300000"/>
              </a:schemeClr>
            </a:gs>
            <a:gs pos="100000">
              <a:schemeClr val="bg1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ED15573D-0E45-4691-B525-471152EC1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E448559-19A4-4252-8C27-54C1DA906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4419599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B19C35E-4E30-4F1D-9FC2-F2FA6191E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819" y="466344"/>
            <a:ext cx="3959352" cy="592531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9E432F09-C5B6-42A8-AB85-2F1FD51CBB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4819" y="466344"/>
            <a:ext cx="3959352" cy="5925312"/>
          </a:xfrm>
        </p:spPr>
        <p:txBody>
          <a:bodyPr>
            <a:noAutofit/>
          </a:bodyPr>
          <a:lstStyle/>
          <a:p>
            <a:pPr algn="ctr"/>
            <a:r>
              <a:rPr lang="ru-RU" sz="2000" dirty="0">
                <a:solidFill>
                  <a:schemeClr val="tx1"/>
                </a:solidFill>
              </a:rPr>
              <a:t>Теперь можем перейти на другую ветку. </a:t>
            </a:r>
            <a:br>
              <a:rPr lang="ru-RU" sz="2000" dirty="0">
                <a:solidFill>
                  <a:schemeClr val="tx1"/>
                </a:solidFill>
              </a:rPr>
            </a:br>
            <a:r>
              <a:rPr lang="ru-RU" sz="2000" dirty="0">
                <a:solidFill>
                  <a:schemeClr val="tx1"/>
                </a:solidFill>
              </a:rPr>
              <a:t>Здесь также изменим этот же файл и при проверке </a:t>
            </a:r>
            <a:r>
              <a:rPr lang="en-US" sz="2000" dirty="0">
                <a:solidFill>
                  <a:schemeClr val="tx1"/>
                </a:solidFill>
              </a:rPr>
              <a:t>git status </a:t>
            </a:r>
            <a:r>
              <a:rPr lang="ru-RU" sz="2000" dirty="0">
                <a:solidFill>
                  <a:schemeClr val="tx1"/>
                </a:solidFill>
              </a:rPr>
              <a:t>мы видим, что он попал в список </a:t>
            </a:r>
            <a:r>
              <a:rPr lang="en-US" sz="2000" dirty="0">
                <a:solidFill>
                  <a:schemeClr val="tx1"/>
                </a:solidFill>
              </a:rPr>
              <a:t>modified</a:t>
            </a:r>
            <a:r>
              <a:rPr lang="ru-RU" sz="2000" dirty="0">
                <a:solidFill>
                  <a:schemeClr val="tx1"/>
                </a:solidFill>
              </a:rPr>
              <a:t>, но при этом, он не попадает в конфликт с предыдущей веткой. Что бы перейти обратно на ветку </a:t>
            </a:r>
            <a:r>
              <a:rPr lang="en-US" sz="2000" dirty="0">
                <a:solidFill>
                  <a:schemeClr val="tx1"/>
                </a:solidFill>
              </a:rPr>
              <a:t>main</a:t>
            </a:r>
            <a:r>
              <a:rPr lang="ru-RU" sz="2000" dirty="0">
                <a:solidFill>
                  <a:schemeClr val="tx1"/>
                </a:solidFill>
              </a:rPr>
              <a:t>, нам необходимо  также </a:t>
            </a:r>
            <a:br>
              <a:rPr lang="ru-RU" sz="2000" dirty="0">
                <a:solidFill>
                  <a:schemeClr val="tx1"/>
                </a:solidFill>
              </a:rPr>
            </a:br>
            <a:r>
              <a:rPr lang="ru-RU" sz="2000" dirty="0">
                <a:solidFill>
                  <a:schemeClr val="tx1"/>
                </a:solidFill>
              </a:rPr>
              <a:t>отправить их в </a:t>
            </a:r>
            <a:r>
              <a:rPr lang="en-US" sz="2000" dirty="0">
                <a:solidFill>
                  <a:schemeClr val="tx1"/>
                </a:solidFill>
              </a:rPr>
              <a:t>stash</a:t>
            </a:r>
            <a:r>
              <a:rPr lang="ru-RU" sz="2000" dirty="0">
                <a:solidFill>
                  <a:schemeClr val="tx1"/>
                </a:solidFill>
              </a:rPr>
              <a:t>.</a:t>
            </a:r>
          </a:p>
        </p:txBody>
      </p:sp>
      <p:pic>
        <p:nvPicPr>
          <p:cNvPr id="3" name="Объект 2">
            <a:extLst>
              <a:ext uri="{FF2B5EF4-FFF2-40B4-BE49-F238E27FC236}">
                <a16:creationId xmlns:a16="http://schemas.microsoft.com/office/drawing/2014/main" id="{66F5E5D8-AC8F-407D-A3B5-C1ED248D94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27410" y="40548"/>
            <a:ext cx="7302666" cy="6763072"/>
          </a:xfrm>
        </p:spPr>
      </p:pic>
    </p:spTree>
    <p:extLst>
      <p:ext uri="{BB962C8B-B14F-4D97-AF65-F5344CB8AC3E}">
        <p14:creationId xmlns:p14="http://schemas.microsoft.com/office/powerpoint/2010/main" val="25058320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80000"/>
                <a:shade val="100000"/>
                <a:satMod val="300000"/>
              </a:schemeClr>
            </a:gs>
            <a:gs pos="100000">
              <a:schemeClr val="bg1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ED15573D-0E45-4691-B525-471152EC1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E448559-19A4-4252-8C27-54C1DA906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4419599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B19C35E-4E30-4F1D-9FC2-F2FA6191E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819" y="466344"/>
            <a:ext cx="3959352" cy="592531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9E432F09-C5B6-42A8-AB85-2F1FD51CBB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310" y="466344"/>
            <a:ext cx="4043489" cy="5925312"/>
          </a:xfrm>
        </p:spPr>
        <p:txBody>
          <a:bodyPr>
            <a:normAutofit/>
          </a:bodyPr>
          <a:lstStyle/>
          <a:p>
            <a:pPr algn="ctr"/>
            <a:r>
              <a:rPr lang="ru-RU" sz="2000" dirty="0">
                <a:solidFill>
                  <a:schemeClr val="tx1"/>
                </a:solidFill>
              </a:rPr>
              <a:t>Если мы хотим в уже существующий </a:t>
            </a:r>
            <a:r>
              <a:rPr lang="en-US" sz="2000" dirty="0">
                <a:solidFill>
                  <a:schemeClr val="tx1"/>
                </a:solidFill>
              </a:rPr>
              <a:t>stash</a:t>
            </a:r>
            <a:r>
              <a:rPr lang="ru-RU" sz="2000" dirty="0">
                <a:solidFill>
                  <a:schemeClr val="tx1"/>
                </a:solidFill>
              </a:rPr>
              <a:t> добавить какой-то новый файл (у него должно быть изменено его содержимое), мы должны написать следующую команду:</a:t>
            </a:r>
            <a:br>
              <a:rPr lang="ru-RU" sz="2000" dirty="0">
                <a:solidFill>
                  <a:schemeClr val="tx1"/>
                </a:solidFill>
              </a:rPr>
            </a:br>
            <a:r>
              <a:rPr lang="en-US" sz="2000" dirty="0">
                <a:solidFill>
                  <a:schemeClr val="tx1"/>
                </a:solidFill>
              </a:rPr>
              <a:t>git stash push [</a:t>
            </a:r>
            <a:r>
              <a:rPr lang="ru-RU" sz="2000" dirty="0">
                <a:solidFill>
                  <a:schemeClr val="tx1"/>
                </a:solidFill>
              </a:rPr>
              <a:t>название файла</a:t>
            </a:r>
            <a:r>
              <a:rPr lang="en-US" sz="2000" dirty="0">
                <a:solidFill>
                  <a:schemeClr val="tx1"/>
                </a:solidFill>
              </a:rPr>
              <a:t>]</a:t>
            </a:r>
            <a:br>
              <a:rPr lang="ru-RU" sz="2000" dirty="0">
                <a:solidFill>
                  <a:schemeClr val="tx1"/>
                </a:solidFill>
              </a:rPr>
            </a:br>
            <a:br>
              <a:rPr lang="ru-RU" sz="2000" dirty="0">
                <a:solidFill>
                  <a:schemeClr val="tx1"/>
                </a:solidFill>
              </a:rPr>
            </a:br>
            <a:r>
              <a:rPr lang="ru-RU" sz="2000" dirty="0">
                <a:solidFill>
                  <a:schemeClr val="tx1"/>
                </a:solidFill>
              </a:rPr>
              <a:t>Данная команда добавит файл к уже существующему </a:t>
            </a:r>
            <a:r>
              <a:rPr lang="en-US" sz="2000" dirty="0">
                <a:solidFill>
                  <a:schemeClr val="tx1"/>
                </a:solidFill>
              </a:rPr>
              <a:t>stash’</a:t>
            </a:r>
            <a:r>
              <a:rPr lang="ru-RU" sz="2000" dirty="0">
                <a:solidFill>
                  <a:schemeClr val="tx1"/>
                </a:solidFill>
              </a:rPr>
              <a:t>у на текущей ветке. </a:t>
            </a:r>
            <a:br>
              <a:rPr lang="ru-RU" sz="2000" dirty="0">
                <a:solidFill>
                  <a:schemeClr val="tx1"/>
                </a:solidFill>
              </a:rPr>
            </a:br>
            <a:br>
              <a:rPr lang="ru-RU" sz="2000" dirty="0">
                <a:solidFill>
                  <a:schemeClr val="tx1"/>
                </a:solidFill>
              </a:rPr>
            </a:br>
            <a:r>
              <a:rPr lang="ru-RU" sz="2000" dirty="0">
                <a:solidFill>
                  <a:schemeClr val="tx1"/>
                </a:solidFill>
              </a:rPr>
              <a:t>Если не указывать </a:t>
            </a:r>
            <a:r>
              <a:rPr lang="en-US" sz="2000" dirty="0">
                <a:solidFill>
                  <a:schemeClr val="tx1"/>
                </a:solidFill>
              </a:rPr>
              <a:t>push </a:t>
            </a:r>
            <a:r>
              <a:rPr lang="ru-RU" sz="2000" dirty="0">
                <a:solidFill>
                  <a:schemeClr val="tx1"/>
                </a:solidFill>
              </a:rPr>
              <a:t>и название файла, он будет создаваться новым.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endParaRPr lang="ru-RU" sz="2000" dirty="0">
              <a:solidFill>
                <a:schemeClr val="tx1"/>
              </a:solidFill>
            </a:endParaRPr>
          </a:p>
        </p:txBody>
      </p:sp>
      <p:pic>
        <p:nvPicPr>
          <p:cNvPr id="3" name="Объект 2">
            <a:extLst>
              <a:ext uri="{FF2B5EF4-FFF2-40B4-BE49-F238E27FC236}">
                <a16:creationId xmlns:a16="http://schemas.microsoft.com/office/drawing/2014/main" id="{38FD6101-E194-4DF4-BCD6-B4E8D4A670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54295" y="2787793"/>
            <a:ext cx="7527204" cy="1282413"/>
          </a:xfrm>
        </p:spPr>
      </p:pic>
    </p:spTree>
    <p:extLst>
      <p:ext uri="{BB962C8B-B14F-4D97-AF65-F5344CB8AC3E}">
        <p14:creationId xmlns:p14="http://schemas.microsoft.com/office/powerpoint/2010/main" val="9753217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80000"/>
                <a:shade val="100000"/>
                <a:satMod val="300000"/>
              </a:schemeClr>
            </a:gs>
            <a:gs pos="100000">
              <a:schemeClr val="bg1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ED15573D-0E45-4691-B525-471152EC1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E448559-19A4-4252-8C27-54C1DA906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4419599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B19C35E-4E30-4F1D-9FC2-F2FA6191E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819" y="466344"/>
            <a:ext cx="3959352" cy="592531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9E432F09-C5B6-42A8-AB85-2F1FD51CBB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4819" y="466344"/>
            <a:ext cx="3946844" cy="5925311"/>
          </a:xfrm>
        </p:spPr>
        <p:txBody>
          <a:bodyPr>
            <a:normAutofit/>
          </a:bodyPr>
          <a:lstStyle/>
          <a:p>
            <a:pPr algn="ctr"/>
            <a:r>
              <a:rPr lang="ru-RU" sz="2800" dirty="0">
                <a:solidFill>
                  <a:schemeClr val="tx1"/>
                </a:solidFill>
              </a:rPr>
              <a:t>Команда чтобы применить изменения из </a:t>
            </a:r>
            <a:r>
              <a:rPr lang="en-US" sz="2800" dirty="0" err="1">
                <a:solidFill>
                  <a:schemeClr val="tx1"/>
                </a:solidFill>
              </a:rPr>
              <a:t>stash’a</a:t>
            </a:r>
            <a:br>
              <a:rPr lang="en-US" sz="2800" dirty="0">
                <a:solidFill>
                  <a:schemeClr val="tx1"/>
                </a:solidFill>
              </a:rPr>
            </a:br>
            <a:br>
              <a:rPr lang="ru-RU" sz="2800" dirty="0">
                <a:solidFill>
                  <a:schemeClr val="tx1"/>
                </a:solidFill>
              </a:rPr>
            </a:br>
            <a:r>
              <a:rPr lang="en-US" sz="2800" dirty="0">
                <a:solidFill>
                  <a:schemeClr val="tx1"/>
                </a:solidFill>
              </a:rPr>
              <a:t>“git stash pop [</a:t>
            </a:r>
            <a:r>
              <a:rPr lang="ru-RU" sz="2800" dirty="0">
                <a:solidFill>
                  <a:schemeClr val="tx1"/>
                </a:solidFill>
              </a:rPr>
              <a:t>номер </a:t>
            </a:r>
            <a:r>
              <a:rPr lang="en-US" sz="2800" dirty="0">
                <a:solidFill>
                  <a:schemeClr val="tx1"/>
                </a:solidFill>
              </a:rPr>
              <a:t>stash’</a:t>
            </a:r>
            <a:r>
              <a:rPr lang="ru-RU" sz="2800" dirty="0">
                <a:solidFill>
                  <a:schemeClr val="tx1"/>
                </a:solidFill>
              </a:rPr>
              <a:t>а</a:t>
            </a:r>
            <a:r>
              <a:rPr lang="en-US" sz="2800" dirty="0">
                <a:solidFill>
                  <a:schemeClr val="tx1"/>
                </a:solidFill>
              </a:rPr>
              <a:t>]”</a:t>
            </a:r>
            <a:br>
              <a:rPr lang="ru-RU" sz="2800" dirty="0">
                <a:solidFill>
                  <a:schemeClr val="tx1"/>
                </a:solidFill>
              </a:rPr>
            </a:br>
            <a:endParaRPr lang="ru-RU" sz="2800" dirty="0">
              <a:solidFill>
                <a:schemeClr val="tx1"/>
              </a:solidFill>
            </a:endParaRPr>
          </a:p>
        </p:txBody>
      </p:sp>
      <p:pic>
        <p:nvPicPr>
          <p:cNvPr id="3" name="Объект 2">
            <a:extLst>
              <a:ext uri="{FF2B5EF4-FFF2-40B4-BE49-F238E27FC236}">
                <a16:creationId xmlns:a16="http://schemas.microsoft.com/office/drawing/2014/main" id="{89E6C36A-8C93-4362-B8EE-A90CCAD181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81981" y="1775253"/>
            <a:ext cx="7482332" cy="3307492"/>
          </a:xfrm>
        </p:spPr>
      </p:pic>
    </p:spTree>
    <p:extLst>
      <p:ext uri="{BB962C8B-B14F-4D97-AF65-F5344CB8AC3E}">
        <p14:creationId xmlns:p14="http://schemas.microsoft.com/office/powerpoint/2010/main" val="39574021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80000"/>
                <a:shade val="100000"/>
                <a:satMod val="300000"/>
              </a:schemeClr>
            </a:gs>
            <a:gs pos="100000">
              <a:schemeClr val="bg1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ED15573D-0E45-4691-B525-471152EC1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E448559-19A4-4252-8C27-54C1DA906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4419599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B19C35E-4E30-4F1D-9FC2-F2FA6191E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819" y="466344"/>
            <a:ext cx="3959352" cy="592531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9E432F09-C5B6-42A8-AB85-2F1FD51CBB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240" y="875324"/>
            <a:ext cx="3536510" cy="5093520"/>
          </a:xfrm>
        </p:spPr>
        <p:txBody>
          <a:bodyPr>
            <a:normAutofit/>
          </a:bodyPr>
          <a:lstStyle/>
          <a:p>
            <a:pPr algn="ctr"/>
            <a:r>
              <a:rPr lang="ru-RU" sz="4400" dirty="0">
                <a:solidFill>
                  <a:schemeClr val="tx1"/>
                </a:solidFill>
              </a:rPr>
              <a:t>Основные команды</a:t>
            </a:r>
          </a:p>
        </p:txBody>
      </p:sp>
      <p:pic>
        <p:nvPicPr>
          <p:cNvPr id="3" name="Объект 2">
            <a:extLst>
              <a:ext uri="{FF2B5EF4-FFF2-40B4-BE49-F238E27FC236}">
                <a16:creationId xmlns:a16="http://schemas.microsoft.com/office/drawing/2014/main" id="{0F3D4643-324C-4C24-965D-D68E1C9940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88694" y="1101820"/>
            <a:ext cx="7468907" cy="4654359"/>
          </a:xfrm>
        </p:spPr>
      </p:pic>
    </p:spTree>
    <p:extLst>
      <p:ext uri="{BB962C8B-B14F-4D97-AF65-F5344CB8AC3E}">
        <p14:creationId xmlns:p14="http://schemas.microsoft.com/office/powerpoint/2010/main" val="27267057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80000"/>
                <a:shade val="100000"/>
                <a:satMod val="300000"/>
              </a:schemeClr>
            </a:gs>
            <a:gs pos="100000">
              <a:schemeClr val="bg1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ED15573D-0E45-4691-B525-471152EC1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E448559-19A4-4252-8C27-54C1DA906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4419599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B19C35E-4E30-4F1D-9FC2-F2FA6191E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819" y="466344"/>
            <a:ext cx="3959352" cy="592531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9E432F09-C5B6-42A8-AB85-2F1FD51CBB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4819" y="466344"/>
            <a:ext cx="3959352" cy="5925312"/>
          </a:xfrm>
        </p:spPr>
        <p:txBody>
          <a:bodyPr>
            <a:normAutofit/>
          </a:bodyPr>
          <a:lstStyle/>
          <a:p>
            <a:pPr algn="ctr"/>
            <a:br>
              <a:rPr lang="ru-RU" sz="2800" dirty="0">
                <a:solidFill>
                  <a:schemeClr val="tx1"/>
                </a:solidFill>
              </a:rPr>
            </a:br>
            <a:r>
              <a:rPr lang="en-US" sz="4000" dirty="0">
                <a:solidFill>
                  <a:schemeClr val="tx1"/>
                </a:solidFill>
              </a:rPr>
              <a:t>Squash</a:t>
            </a:r>
            <a:r>
              <a:rPr lang="ru-RU" sz="4000" dirty="0">
                <a:solidFill>
                  <a:schemeClr val="tx1"/>
                </a:solidFill>
              </a:rPr>
              <a:t> или склеивание коммитов.</a:t>
            </a:r>
            <a:endParaRPr lang="ru-RU" sz="2800" dirty="0">
              <a:solidFill>
                <a:schemeClr val="tx1"/>
              </a:solidFill>
            </a:endParaRPr>
          </a:p>
        </p:txBody>
      </p:sp>
      <p:pic>
        <p:nvPicPr>
          <p:cNvPr id="3" name="Объект 2">
            <a:extLst>
              <a:ext uri="{FF2B5EF4-FFF2-40B4-BE49-F238E27FC236}">
                <a16:creationId xmlns:a16="http://schemas.microsoft.com/office/drawing/2014/main" id="{FD0FDA13-5576-4FE7-BD38-4A30242BFB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43587" y="2311539"/>
            <a:ext cx="7544844" cy="2234921"/>
          </a:xfrm>
        </p:spPr>
      </p:pic>
    </p:spTree>
    <p:extLst>
      <p:ext uri="{BB962C8B-B14F-4D97-AF65-F5344CB8AC3E}">
        <p14:creationId xmlns:p14="http://schemas.microsoft.com/office/powerpoint/2010/main" val="16834063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80000"/>
                <a:shade val="100000"/>
                <a:satMod val="300000"/>
              </a:schemeClr>
            </a:gs>
            <a:gs pos="100000">
              <a:schemeClr val="bg1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ED15573D-0E45-4691-B525-471152EC1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E448559-19A4-4252-8C27-54C1DA906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4419599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B19C35E-4E30-4F1D-9FC2-F2FA6191E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819" y="466344"/>
            <a:ext cx="3959352" cy="592531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9E432F09-C5B6-42A8-AB85-2F1FD51CBB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466344"/>
            <a:ext cx="4167362" cy="5925312"/>
          </a:xfrm>
        </p:spPr>
        <p:txBody>
          <a:bodyPr>
            <a:normAutofit fontScale="90000"/>
          </a:bodyPr>
          <a:lstStyle/>
          <a:p>
            <a:pPr algn="ctr"/>
            <a:r>
              <a:rPr lang="ru-RU" sz="1800" dirty="0">
                <a:solidFill>
                  <a:schemeClr val="tx1"/>
                </a:solidFill>
              </a:rPr>
              <a:t>Операция </a:t>
            </a:r>
            <a:r>
              <a:rPr lang="en-US" sz="1800" dirty="0">
                <a:solidFill>
                  <a:schemeClr val="tx1"/>
                </a:solidFill>
              </a:rPr>
              <a:t>squash.</a:t>
            </a:r>
            <a:br>
              <a:rPr lang="en-US" sz="1800" dirty="0">
                <a:solidFill>
                  <a:schemeClr val="tx1"/>
                </a:solidFill>
              </a:rPr>
            </a:br>
            <a:r>
              <a:rPr lang="ru-RU" sz="1800" dirty="0">
                <a:solidFill>
                  <a:schemeClr val="tx1"/>
                </a:solidFill>
              </a:rPr>
              <a:t>Для показа этой операции мы создадим новую ветку и новый файл в ней, добавим коммит.</a:t>
            </a:r>
            <a:br>
              <a:rPr lang="ru-RU" sz="1800" dirty="0">
                <a:solidFill>
                  <a:schemeClr val="tx1"/>
                </a:solidFill>
              </a:rPr>
            </a:br>
            <a:r>
              <a:rPr lang="ru-RU" sz="1800" dirty="0">
                <a:solidFill>
                  <a:schemeClr val="tx1"/>
                </a:solidFill>
              </a:rPr>
              <a:t>Затем изменим этот файл, и добавим второй коммит. Снова изменим этот файл, и добавим третий коммит. Есть два способа объединить эти три коммита.</a:t>
            </a:r>
            <a:br>
              <a:rPr lang="ru-RU" sz="1800" dirty="0">
                <a:solidFill>
                  <a:schemeClr val="tx1"/>
                </a:solidFill>
              </a:rPr>
            </a:br>
            <a:r>
              <a:rPr lang="ru-RU" sz="1800" dirty="0">
                <a:solidFill>
                  <a:schemeClr val="tx1"/>
                </a:solidFill>
              </a:rPr>
              <a:t>Первый: это </a:t>
            </a:r>
            <a:r>
              <a:rPr lang="en-US" sz="1800" dirty="0">
                <a:solidFill>
                  <a:schemeClr val="tx1"/>
                </a:solidFill>
              </a:rPr>
              <a:t>merge </a:t>
            </a:r>
            <a:r>
              <a:rPr lang="ru-RU" sz="1800" dirty="0">
                <a:solidFill>
                  <a:schemeClr val="tx1"/>
                </a:solidFill>
              </a:rPr>
              <a:t>с указанием параметра </a:t>
            </a:r>
            <a:r>
              <a:rPr lang="en-US" sz="1800" dirty="0">
                <a:solidFill>
                  <a:schemeClr val="tx1"/>
                </a:solidFill>
              </a:rPr>
              <a:t>squash</a:t>
            </a:r>
            <a:r>
              <a:rPr lang="ru-RU" sz="1800" dirty="0">
                <a:solidFill>
                  <a:schemeClr val="tx1"/>
                </a:solidFill>
              </a:rPr>
              <a:t>. Для этого переключаемся на ветку </a:t>
            </a:r>
            <a:r>
              <a:rPr lang="en-US" sz="1800" dirty="0">
                <a:solidFill>
                  <a:schemeClr val="tx1"/>
                </a:solidFill>
              </a:rPr>
              <a:t>main;</a:t>
            </a:r>
            <a:br>
              <a:rPr lang="ru-RU" sz="1800" dirty="0">
                <a:solidFill>
                  <a:schemeClr val="tx1"/>
                </a:solidFill>
              </a:rPr>
            </a:br>
            <a:r>
              <a:rPr lang="ru-RU" sz="1800" dirty="0">
                <a:solidFill>
                  <a:schemeClr val="tx1"/>
                </a:solidFill>
              </a:rPr>
              <a:t>прописываем команду</a:t>
            </a:r>
            <a:r>
              <a:rPr lang="en-US" sz="1800" dirty="0">
                <a:solidFill>
                  <a:schemeClr val="tx1"/>
                </a:solidFill>
              </a:rPr>
              <a:t> “git merge [</a:t>
            </a:r>
            <a:r>
              <a:rPr lang="ru-RU" sz="1800" dirty="0">
                <a:solidFill>
                  <a:schemeClr val="tx1"/>
                </a:solidFill>
              </a:rPr>
              <a:t>название ветки</a:t>
            </a:r>
            <a:r>
              <a:rPr lang="en-US" sz="1800" dirty="0">
                <a:solidFill>
                  <a:schemeClr val="tx1"/>
                </a:solidFill>
              </a:rPr>
              <a:t>] --squash”</a:t>
            </a:r>
            <a:r>
              <a:rPr lang="ru-RU" sz="1800" dirty="0">
                <a:solidFill>
                  <a:schemeClr val="tx1"/>
                </a:solidFill>
              </a:rPr>
              <a:t>. Если мы просмотрим </a:t>
            </a:r>
            <a:r>
              <a:rPr lang="en-US" sz="1800" dirty="0">
                <a:solidFill>
                  <a:schemeClr val="tx1"/>
                </a:solidFill>
              </a:rPr>
              <a:t>git status</a:t>
            </a:r>
            <a:r>
              <a:rPr lang="ru-RU" sz="1800" dirty="0">
                <a:solidFill>
                  <a:schemeClr val="tx1"/>
                </a:solidFill>
              </a:rPr>
              <a:t>, то увидим, что у нас создан новый файл, в котором записаны изменения третьего коммита(на картинке не уместилось)</a:t>
            </a:r>
            <a:br>
              <a:rPr lang="ru-RU" sz="1800" dirty="0">
                <a:solidFill>
                  <a:schemeClr val="tx1"/>
                </a:solidFill>
              </a:rPr>
            </a:br>
            <a:r>
              <a:rPr lang="ru-RU" sz="1800" dirty="0">
                <a:solidFill>
                  <a:schemeClr val="tx1"/>
                </a:solidFill>
              </a:rPr>
              <a:t>Таким образом, этот способ работает так, что он подтягивает изменения с указанной ветки, но не создаёт коммит объединения, для того что бы вы могли записать все изменения в рамках одного коммита</a:t>
            </a:r>
          </a:p>
        </p:txBody>
      </p:sp>
      <p:pic>
        <p:nvPicPr>
          <p:cNvPr id="3" name="Объект 2">
            <a:extLst>
              <a:ext uri="{FF2B5EF4-FFF2-40B4-BE49-F238E27FC236}">
                <a16:creationId xmlns:a16="http://schemas.microsoft.com/office/drawing/2014/main" id="{BB97B6A2-EDCB-4326-8DBB-3FCB22F1FA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13181" y="0"/>
            <a:ext cx="6714000" cy="6858000"/>
          </a:xfrm>
        </p:spPr>
      </p:pic>
    </p:spTree>
    <p:extLst>
      <p:ext uri="{BB962C8B-B14F-4D97-AF65-F5344CB8AC3E}">
        <p14:creationId xmlns:p14="http://schemas.microsoft.com/office/powerpoint/2010/main" val="5065268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80000"/>
                <a:shade val="100000"/>
                <a:satMod val="300000"/>
              </a:schemeClr>
            </a:gs>
            <a:gs pos="100000">
              <a:schemeClr val="bg1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ED15573D-0E45-4691-B525-471152EC1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E448559-19A4-4252-8C27-54C1DA906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4419599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B19C35E-4E30-4F1D-9FC2-F2FA6191E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819" y="466344"/>
            <a:ext cx="3959352" cy="592531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9E432F09-C5B6-42A8-AB85-2F1FD51CBB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4819" y="466343"/>
            <a:ext cx="3959352" cy="5925311"/>
          </a:xfrm>
        </p:spPr>
        <p:txBody>
          <a:bodyPr>
            <a:noAutofit/>
          </a:bodyPr>
          <a:lstStyle/>
          <a:p>
            <a:pPr algn="ctr"/>
            <a:r>
              <a:rPr lang="ru-RU" sz="1600" dirty="0">
                <a:solidFill>
                  <a:schemeClr val="tx1"/>
                </a:solidFill>
              </a:rPr>
              <a:t>Операция </a:t>
            </a:r>
            <a:r>
              <a:rPr lang="en-US" sz="1600" dirty="0">
                <a:solidFill>
                  <a:schemeClr val="tx1"/>
                </a:solidFill>
              </a:rPr>
              <a:t>squash.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ru-RU" sz="1600" dirty="0">
                <a:solidFill>
                  <a:schemeClr val="tx1"/>
                </a:solidFill>
              </a:rPr>
              <a:t>Второй способ</a:t>
            </a:r>
            <a:r>
              <a:rPr lang="en-US" sz="1600" dirty="0">
                <a:solidFill>
                  <a:schemeClr val="tx1"/>
                </a:solidFill>
              </a:rPr>
              <a:t>.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ru-RU" sz="1600" dirty="0">
                <a:solidFill>
                  <a:schemeClr val="tx1"/>
                </a:solidFill>
              </a:rPr>
              <a:t>Вернемся на ветку </a:t>
            </a:r>
            <a:r>
              <a:rPr lang="en-US" sz="1600" dirty="0">
                <a:solidFill>
                  <a:schemeClr val="tx1"/>
                </a:solidFill>
              </a:rPr>
              <a:t>sq</a:t>
            </a:r>
            <a:r>
              <a:rPr lang="ru-RU" sz="1600" dirty="0">
                <a:solidFill>
                  <a:schemeClr val="tx1"/>
                </a:solidFill>
              </a:rPr>
              <a:t>г</a:t>
            </a:r>
            <a:r>
              <a:rPr lang="en-US" sz="1600" dirty="0">
                <a:solidFill>
                  <a:schemeClr val="tx1"/>
                </a:solidFill>
              </a:rPr>
              <a:t>ash-dev (</a:t>
            </a:r>
            <a:r>
              <a:rPr lang="ru-RU" sz="1600" dirty="0">
                <a:solidFill>
                  <a:schemeClr val="tx1"/>
                </a:solidFill>
              </a:rPr>
              <a:t>ту ветку, которую вы создавали для операции</a:t>
            </a:r>
            <a:r>
              <a:rPr lang="en-US" sz="1600" dirty="0">
                <a:solidFill>
                  <a:schemeClr val="tx1"/>
                </a:solidFill>
              </a:rPr>
              <a:t> squash)</a:t>
            </a:r>
            <a:r>
              <a:rPr lang="ru-RU" sz="1600" dirty="0">
                <a:solidFill>
                  <a:schemeClr val="tx1"/>
                </a:solidFill>
              </a:rPr>
              <a:t>. Теперь наша задача объединить все три коммита в рамках одного, и его в последствии в </a:t>
            </a:r>
            <a:r>
              <a:rPr lang="en-US" sz="1600" dirty="0">
                <a:solidFill>
                  <a:schemeClr val="tx1"/>
                </a:solidFill>
              </a:rPr>
              <a:t>merge’</a:t>
            </a:r>
            <a:r>
              <a:rPr lang="ru-RU" sz="1600" dirty="0" err="1">
                <a:solidFill>
                  <a:schemeClr val="tx1"/>
                </a:solidFill>
              </a:rPr>
              <a:t>ть</a:t>
            </a:r>
            <a:r>
              <a:rPr lang="ru-RU" sz="1600" dirty="0">
                <a:solidFill>
                  <a:schemeClr val="tx1"/>
                </a:solidFill>
              </a:rPr>
              <a:t> в ветку </a:t>
            </a:r>
            <a:r>
              <a:rPr lang="en-US" sz="1600" dirty="0">
                <a:solidFill>
                  <a:schemeClr val="tx1"/>
                </a:solidFill>
              </a:rPr>
              <a:t>main</a:t>
            </a:r>
            <a:r>
              <a:rPr lang="ru-RU" sz="1600" dirty="0">
                <a:solidFill>
                  <a:schemeClr val="tx1"/>
                </a:solidFill>
              </a:rPr>
              <a:t>. Для того что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ru-RU" sz="1600" dirty="0">
                <a:solidFill>
                  <a:schemeClr val="tx1"/>
                </a:solidFill>
              </a:rPr>
              <a:t>бы это сделать, мы воспользуемся командой </a:t>
            </a:r>
            <a:r>
              <a:rPr lang="en-US" sz="1600" dirty="0">
                <a:solidFill>
                  <a:schemeClr val="tx1"/>
                </a:solidFill>
              </a:rPr>
              <a:t>“git rebase –</a:t>
            </a:r>
            <a:r>
              <a:rPr lang="en-US" sz="1600" dirty="0" err="1">
                <a:solidFill>
                  <a:schemeClr val="tx1"/>
                </a:solidFill>
              </a:rPr>
              <a:t>i</a:t>
            </a:r>
            <a:r>
              <a:rPr lang="en-US" sz="1600" dirty="0">
                <a:solidFill>
                  <a:schemeClr val="tx1"/>
                </a:solidFill>
              </a:rPr>
              <a:t> HEAD~3”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(-</a:t>
            </a:r>
            <a:r>
              <a:rPr lang="en-US" sz="1600" dirty="0" err="1">
                <a:solidFill>
                  <a:schemeClr val="tx1"/>
                </a:solidFill>
              </a:rPr>
              <a:t>i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ru-RU" sz="1600" dirty="0">
                <a:solidFill>
                  <a:schemeClr val="tx1"/>
                </a:solidFill>
              </a:rPr>
              <a:t>что бы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ru-RU" sz="1600" dirty="0">
                <a:solidFill>
                  <a:schemeClr val="tx1"/>
                </a:solidFill>
              </a:rPr>
              <a:t>запустить в интерактивном режиме</a:t>
            </a:r>
            <a:r>
              <a:rPr lang="en-US" sz="1600" dirty="0">
                <a:solidFill>
                  <a:schemeClr val="tx1"/>
                </a:solidFill>
              </a:rPr>
              <a:t>),</a:t>
            </a:r>
            <a:r>
              <a:rPr lang="ru-RU" sz="1600" dirty="0">
                <a:solidFill>
                  <a:schemeClr val="tx1"/>
                </a:solidFill>
              </a:rPr>
              <a:t> </a:t>
            </a:r>
            <a:r>
              <a:rPr lang="en-US" sz="1600" dirty="0">
                <a:solidFill>
                  <a:schemeClr val="tx1"/>
                </a:solidFill>
              </a:rPr>
              <a:t>(3 – </a:t>
            </a:r>
            <a:r>
              <a:rPr lang="ru-RU" sz="1600" dirty="0">
                <a:solidFill>
                  <a:schemeClr val="tx1"/>
                </a:solidFill>
              </a:rPr>
              <a:t>количество коммитов которые вы хотите объединить). В открывшемся редакторе нужно заменить первое слово во второй и последующих строках, на букву </a:t>
            </a:r>
            <a:r>
              <a:rPr lang="en-US" sz="1600" i="0" dirty="0">
                <a:solidFill>
                  <a:schemeClr val="tx1"/>
                </a:solidFill>
              </a:rPr>
              <a:t>f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ru-RU" sz="1600" dirty="0">
                <a:solidFill>
                  <a:schemeClr val="tx1"/>
                </a:solidFill>
              </a:rPr>
              <a:t>или </a:t>
            </a:r>
            <a:r>
              <a:rPr lang="en-US" sz="1600" i="0" dirty="0">
                <a:solidFill>
                  <a:schemeClr val="tx1"/>
                </a:solidFill>
              </a:rPr>
              <a:t>f</a:t>
            </a:r>
            <a:r>
              <a:rPr lang="en-US" sz="1600" dirty="0">
                <a:solidFill>
                  <a:schemeClr val="tx1"/>
                </a:solidFill>
              </a:rPr>
              <a:t>i</a:t>
            </a:r>
            <a:r>
              <a:rPr lang="en-US" sz="1600" i="0" dirty="0">
                <a:solidFill>
                  <a:schemeClr val="tx1"/>
                </a:solidFill>
              </a:rPr>
              <a:t>xup</a:t>
            </a:r>
            <a:r>
              <a:rPr lang="ru-RU" sz="1600" dirty="0">
                <a:solidFill>
                  <a:schemeClr val="tx1"/>
                </a:solidFill>
              </a:rPr>
              <a:t> (для редактирования нужно нажать англ. </a:t>
            </a:r>
            <a:r>
              <a:rPr lang="en-US" sz="1600" dirty="0">
                <a:solidFill>
                  <a:schemeClr val="tx1"/>
                </a:solidFill>
              </a:rPr>
              <a:t>A</a:t>
            </a:r>
            <a:r>
              <a:rPr lang="ru-RU" sz="1600" dirty="0">
                <a:solidFill>
                  <a:schemeClr val="tx1"/>
                </a:solidFill>
              </a:rPr>
              <a:t>). </a:t>
            </a:r>
          </a:p>
        </p:txBody>
      </p:sp>
      <p:pic>
        <p:nvPicPr>
          <p:cNvPr id="3" name="Объект 2">
            <a:extLst>
              <a:ext uri="{FF2B5EF4-FFF2-40B4-BE49-F238E27FC236}">
                <a16:creationId xmlns:a16="http://schemas.microsoft.com/office/drawing/2014/main" id="{04F34FE7-47FC-4ED5-9AF4-7D9BE8A2BA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54294" y="0"/>
            <a:ext cx="7535180" cy="3276600"/>
          </a:xfr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0B5E180-8CA5-4381-91D2-EF85EFB10C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1768" y="3276600"/>
            <a:ext cx="7271427" cy="619125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FB60569-AA72-4EDF-A852-A39EE221AA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1768" y="3895725"/>
            <a:ext cx="5993391" cy="358171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9CA11206-A21F-4BE9-AD28-663CF2B585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51768" y="4248153"/>
            <a:ext cx="7309776" cy="895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3201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80000"/>
                <a:shade val="100000"/>
                <a:satMod val="300000"/>
              </a:schemeClr>
            </a:gs>
            <a:gs pos="100000">
              <a:schemeClr val="bg1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ED15573D-0E45-4691-B525-471152EC1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E448559-19A4-4252-8C27-54C1DA906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4419599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B19C35E-4E30-4F1D-9FC2-F2FA6191E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819" y="466344"/>
            <a:ext cx="3959352" cy="592531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9E432F09-C5B6-42A8-AB85-2F1FD51CBB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240" y="875324"/>
            <a:ext cx="3536510" cy="5093520"/>
          </a:xfrm>
        </p:spPr>
        <p:txBody>
          <a:bodyPr>
            <a:normAutofit/>
          </a:bodyPr>
          <a:lstStyle/>
          <a:p>
            <a:pPr algn="ctr"/>
            <a:r>
              <a:rPr lang="ru-RU" sz="4400" dirty="0">
                <a:solidFill>
                  <a:schemeClr val="tx1"/>
                </a:solidFill>
              </a:rPr>
              <a:t>Основные команды</a:t>
            </a:r>
          </a:p>
        </p:txBody>
      </p:sp>
      <p:pic>
        <p:nvPicPr>
          <p:cNvPr id="3" name="Объект 2">
            <a:extLst>
              <a:ext uri="{FF2B5EF4-FFF2-40B4-BE49-F238E27FC236}">
                <a16:creationId xmlns:a16="http://schemas.microsoft.com/office/drawing/2014/main" id="{27E7DE89-7ADC-4FB1-AF60-AE3D0D3851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75844" y="1777267"/>
            <a:ext cx="7516156" cy="2575658"/>
          </a:xfrm>
        </p:spPr>
      </p:pic>
    </p:spTree>
    <p:extLst>
      <p:ext uri="{BB962C8B-B14F-4D97-AF65-F5344CB8AC3E}">
        <p14:creationId xmlns:p14="http://schemas.microsoft.com/office/powerpoint/2010/main" val="27223857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80000"/>
                <a:shade val="100000"/>
                <a:satMod val="300000"/>
              </a:schemeClr>
            </a:gs>
            <a:gs pos="100000">
              <a:schemeClr val="bg1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ED16E2B-CBCD-436E-BF10-A732D76E31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745" y="402512"/>
            <a:ext cx="11394509" cy="776614"/>
          </a:xfrm>
        </p:spPr>
        <p:txBody>
          <a:bodyPr>
            <a:normAutofit/>
          </a:bodyPr>
          <a:lstStyle/>
          <a:p>
            <a:pPr algn="ctr"/>
            <a:r>
              <a:rPr lang="ru-RU" sz="3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Установка программы </a:t>
            </a:r>
            <a:r>
              <a:rPr lang="ru-RU" sz="32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GitKraken</a:t>
            </a:r>
            <a:r>
              <a:rPr lang="ru-RU" sz="3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и первый запуск</a:t>
            </a:r>
            <a:endParaRPr lang="ru-RU" sz="4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Рисунок 4" descr="Изображение выглядит как текст, электроника&#10;&#10;Автоматически созданное описание">
            <a:extLst>
              <a:ext uri="{FF2B5EF4-FFF2-40B4-BE49-F238E27FC236}">
                <a16:creationId xmlns:a16="http://schemas.microsoft.com/office/drawing/2014/main" id="{65A85653-CFB5-496D-B3DB-CBAC1F160D48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1148242" y="947739"/>
            <a:ext cx="9791155" cy="5503991"/>
          </a:xfrm>
        </p:spPr>
      </p:pic>
    </p:spTree>
    <p:extLst>
      <p:ext uri="{BB962C8B-B14F-4D97-AF65-F5344CB8AC3E}">
        <p14:creationId xmlns:p14="http://schemas.microsoft.com/office/powerpoint/2010/main" val="7520114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80000"/>
                <a:shade val="100000"/>
                <a:satMod val="300000"/>
              </a:schemeClr>
            </a:gs>
            <a:gs pos="100000">
              <a:schemeClr val="bg1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ED15573D-0E45-4691-B525-471152EC1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E448559-19A4-4252-8C27-54C1DA906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4419599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B19C35E-4E30-4F1D-9FC2-F2FA6191E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819" y="466344"/>
            <a:ext cx="3959352" cy="592531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9E432F09-C5B6-42A8-AB85-2F1FD51CBB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4819" y="466343"/>
            <a:ext cx="3959352" cy="5925311"/>
          </a:xfrm>
        </p:spPr>
        <p:txBody>
          <a:bodyPr>
            <a:normAutofit/>
          </a:bodyPr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Cherry Pick. </a:t>
            </a:r>
            <a:br>
              <a:rPr lang="en-US" sz="2000" dirty="0">
                <a:solidFill>
                  <a:schemeClr val="tx1"/>
                </a:solidFill>
              </a:rPr>
            </a:br>
            <a:r>
              <a:rPr lang="ru-RU" sz="2000" dirty="0">
                <a:solidFill>
                  <a:schemeClr val="tx1"/>
                </a:solidFill>
              </a:rPr>
              <a:t>Это специальная команда, которая позволяет скопировать изменения коммита, и записать новый коммит на ваши текущие ветки. </a:t>
            </a:r>
            <a:br>
              <a:rPr lang="en-US" sz="4400" dirty="0">
                <a:solidFill>
                  <a:schemeClr val="tx1"/>
                </a:solidFill>
              </a:rPr>
            </a:br>
            <a:endParaRPr lang="ru-RU" sz="4400" dirty="0">
              <a:solidFill>
                <a:schemeClr val="tx1"/>
              </a:solidFill>
            </a:endParaRPr>
          </a:p>
        </p:txBody>
      </p:sp>
      <p:pic>
        <p:nvPicPr>
          <p:cNvPr id="3" name="Объект 2">
            <a:extLst>
              <a:ext uri="{FF2B5EF4-FFF2-40B4-BE49-F238E27FC236}">
                <a16:creationId xmlns:a16="http://schemas.microsoft.com/office/drawing/2014/main" id="{CE5C5CEB-08F5-493B-AF29-4F15A4BC36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86889" y="1314450"/>
            <a:ext cx="7472517" cy="4076700"/>
          </a:xfrm>
        </p:spPr>
      </p:pic>
    </p:spTree>
    <p:extLst>
      <p:ext uri="{BB962C8B-B14F-4D97-AF65-F5344CB8AC3E}">
        <p14:creationId xmlns:p14="http://schemas.microsoft.com/office/powerpoint/2010/main" val="36872900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80000"/>
                <a:shade val="100000"/>
                <a:satMod val="300000"/>
              </a:schemeClr>
            </a:gs>
            <a:gs pos="100000">
              <a:schemeClr val="bg1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ED15573D-0E45-4691-B525-471152EC1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E448559-19A4-4252-8C27-54C1DA906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4419599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B19C35E-4E30-4F1D-9FC2-F2FA6191E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819" y="466344"/>
            <a:ext cx="3959352" cy="592531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9E432F09-C5B6-42A8-AB85-2F1FD51CBB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4819" y="466344"/>
            <a:ext cx="3959352" cy="5925311"/>
          </a:xfrm>
        </p:spPr>
        <p:txBody>
          <a:bodyPr>
            <a:normAutofit/>
          </a:bodyPr>
          <a:lstStyle/>
          <a:p>
            <a:pPr algn="ctr"/>
            <a:r>
              <a:rPr lang="ru-RU" sz="2400" dirty="0">
                <a:solidFill>
                  <a:schemeClr val="tx1"/>
                </a:solidFill>
              </a:rPr>
              <a:t>Создадим новую ветку </a:t>
            </a:r>
            <a:r>
              <a:rPr lang="en-US" sz="2400" dirty="0">
                <a:solidFill>
                  <a:schemeClr val="tx1"/>
                </a:solidFill>
              </a:rPr>
              <a:t>cherry</a:t>
            </a:r>
            <a:r>
              <a:rPr lang="ru-RU" sz="2400" dirty="0">
                <a:solidFill>
                  <a:schemeClr val="tx1"/>
                </a:solidFill>
              </a:rPr>
              <a:t>. На ней используем команду </a:t>
            </a:r>
            <a:r>
              <a:rPr lang="en-US" sz="2400" dirty="0">
                <a:solidFill>
                  <a:schemeClr val="tx1"/>
                </a:solidFill>
              </a:rPr>
              <a:t>“git cherry [</a:t>
            </a:r>
            <a:r>
              <a:rPr lang="ru-RU" sz="2400" dirty="0">
                <a:solidFill>
                  <a:schemeClr val="tx1"/>
                </a:solidFill>
              </a:rPr>
              <a:t>хэш коммита</a:t>
            </a:r>
            <a:r>
              <a:rPr lang="en-US" sz="2400" dirty="0">
                <a:solidFill>
                  <a:schemeClr val="tx1"/>
                </a:solidFill>
              </a:rPr>
              <a:t>]”</a:t>
            </a:r>
            <a:r>
              <a:rPr lang="ru-RU" sz="2400" dirty="0">
                <a:solidFill>
                  <a:schemeClr val="tx1"/>
                </a:solidFill>
              </a:rPr>
              <a:t>. (для того, что бы посмотреть коммиты со всех веток, команда </a:t>
            </a:r>
            <a:r>
              <a:rPr lang="en-US" sz="2400" dirty="0">
                <a:solidFill>
                  <a:schemeClr val="tx1"/>
                </a:solidFill>
              </a:rPr>
              <a:t>“git log --</a:t>
            </a:r>
            <a:r>
              <a:rPr lang="en-US" sz="2400" dirty="0" err="1">
                <a:solidFill>
                  <a:schemeClr val="tx1"/>
                </a:solidFill>
              </a:rPr>
              <a:t>oneline</a:t>
            </a:r>
            <a:r>
              <a:rPr lang="en-US" sz="2400" dirty="0">
                <a:solidFill>
                  <a:schemeClr val="tx1"/>
                </a:solidFill>
              </a:rPr>
              <a:t> --all”</a:t>
            </a:r>
            <a:r>
              <a:rPr lang="ru-RU" sz="2400" dirty="0">
                <a:solidFill>
                  <a:schemeClr val="tx1"/>
                </a:solidFill>
              </a:rPr>
              <a:t>. </a:t>
            </a:r>
            <a:br>
              <a:rPr lang="ru-RU" sz="2400" dirty="0">
                <a:solidFill>
                  <a:schemeClr val="tx1"/>
                </a:solidFill>
              </a:rPr>
            </a:br>
            <a:endParaRPr lang="ru-RU" sz="2400" dirty="0">
              <a:solidFill>
                <a:schemeClr val="tx1"/>
              </a:solidFill>
            </a:endParaRPr>
          </a:p>
        </p:txBody>
      </p:sp>
      <p:pic>
        <p:nvPicPr>
          <p:cNvPr id="3" name="Объект 2">
            <a:extLst>
              <a:ext uri="{FF2B5EF4-FFF2-40B4-BE49-F238E27FC236}">
                <a16:creationId xmlns:a16="http://schemas.microsoft.com/office/drawing/2014/main" id="{DA99613E-0975-4D33-8EC3-4832B1BFE5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39467" y="2528696"/>
            <a:ext cx="7367361" cy="1800606"/>
          </a:xfrm>
        </p:spPr>
      </p:pic>
    </p:spTree>
    <p:extLst>
      <p:ext uri="{BB962C8B-B14F-4D97-AF65-F5344CB8AC3E}">
        <p14:creationId xmlns:p14="http://schemas.microsoft.com/office/powerpoint/2010/main" val="14897706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80000"/>
                <a:shade val="100000"/>
                <a:satMod val="300000"/>
              </a:schemeClr>
            </a:gs>
            <a:gs pos="100000">
              <a:schemeClr val="bg1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ED15573D-0E45-4691-B525-471152EC1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E448559-19A4-4252-8C27-54C1DA906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4419599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B19C35E-4E30-4F1D-9FC2-F2FA6191E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819" y="466344"/>
            <a:ext cx="3959352" cy="592531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9E432F09-C5B6-42A8-AB85-2F1FD51CBB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240" y="875324"/>
            <a:ext cx="3536510" cy="5093520"/>
          </a:xfrm>
        </p:spPr>
        <p:txBody>
          <a:bodyPr>
            <a:normAutofit/>
          </a:bodyPr>
          <a:lstStyle/>
          <a:p>
            <a:pPr algn="ctr"/>
            <a:r>
              <a:rPr lang="ru-RU" sz="4400" dirty="0">
                <a:solidFill>
                  <a:schemeClr val="tx1"/>
                </a:solidFill>
              </a:rPr>
              <a:t>Основные команды</a:t>
            </a:r>
          </a:p>
        </p:txBody>
      </p:sp>
      <p:pic>
        <p:nvPicPr>
          <p:cNvPr id="9" name="Объект 8">
            <a:extLst>
              <a:ext uri="{FF2B5EF4-FFF2-40B4-BE49-F238E27FC236}">
                <a16:creationId xmlns:a16="http://schemas.microsoft.com/office/drawing/2014/main" id="{14CA9BE3-1C5C-42EC-AA1B-6E6244312E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13972" y="1914306"/>
            <a:ext cx="7418350" cy="3029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307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80000"/>
                <a:shade val="100000"/>
                <a:satMod val="300000"/>
              </a:schemeClr>
            </a:gs>
            <a:gs pos="100000">
              <a:schemeClr val="bg1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ED15573D-0E45-4691-B525-471152EC1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E448559-19A4-4252-8C27-54C1DA906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4419599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B19C35E-4E30-4F1D-9FC2-F2FA6191E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819" y="466344"/>
            <a:ext cx="3959352" cy="592531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9E432F09-C5B6-42A8-AB85-2F1FD51CBB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4819" y="466344"/>
            <a:ext cx="3959352" cy="5925312"/>
          </a:xfrm>
        </p:spPr>
        <p:txBody>
          <a:bodyPr>
            <a:noAutofit/>
          </a:bodyPr>
          <a:lstStyle/>
          <a:p>
            <a:pPr algn="ctr"/>
            <a:r>
              <a:rPr lang="ru-RU" sz="2400" dirty="0">
                <a:solidFill>
                  <a:schemeClr val="tx1"/>
                </a:solidFill>
              </a:rPr>
              <a:t>Перезапись коммита (</a:t>
            </a:r>
            <a:r>
              <a:rPr lang="en-US" sz="2400" dirty="0">
                <a:solidFill>
                  <a:schemeClr val="tx1"/>
                </a:solidFill>
              </a:rPr>
              <a:t>amend</a:t>
            </a:r>
            <a:r>
              <a:rPr lang="ru-RU" sz="2400" dirty="0">
                <a:solidFill>
                  <a:schemeClr val="tx1"/>
                </a:solidFill>
              </a:rPr>
              <a:t>)</a:t>
            </a:r>
            <a:r>
              <a:rPr lang="en-US" sz="2400" dirty="0">
                <a:solidFill>
                  <a:schemeClr val="tx1"/>
                </a:solidFill>
              </a:rPr>
              <a:t>. </a:t>
            </a:r>
            <a:r>
              <a:rPr lang="ru-RU" sz="2400" dirty="0">
                <a:solidFill>
                  <a:schemeClr val="tx1"/>
                </a:solidFill>
              </a:rPr>
              <a:t>В случае, если вы только что сделали коммит, и поняли, что допустили маленькую ошибку или просто указали не то содержимое указали в файле, мы можем исправить </a:t>
            </a:r>
            <a:r>
              <a:rPr lang="ru-RU" sz="2400" i="0" dirty="0">
                <a:solidFill>
                  <a:schemeClr val="tx1"/>
                </a:solidFill>
              </a:rPr>
              <a:t>э</a:t>
            </a:r>
            <a:r>
              <a:rPr lang="ru-RU" sz="2400" dirty="0">
                <a:solidFill>
                  <a:schemeClr val="tx1"/>
                </a:solidFill>
              </a:rPr>
              <a:t>ту ситуацию, добавив к своему коммиту специальный аргумент.</a:t>
            </a:r>
          </a:p>
        </p:txBody>
      </p:sp>
      <p:pic>
        <p:nvPicPr>
          <p:cNvPr id="3" name="Объект 2">
            <a:extLst>
              <a:ext uri="{FF2B5EF4-FFF2-40B4-BE49-F238E27FC236}">
                <a16:creationId xmlns:a16="http://schemas.microsoft.com/office/drawing/2014/main" id="{B360750B-9FF5-4185-AE0C-B6B2B9C0D2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65716" y="1723834"/>
            <a:ext cx="7053665" cy="3410331"/>
          </a:xfrm>
        </p:spPr>
      </p:pic>
    </p:spTree>
    <p:extLst>
      <p:ext uri="{BB962C8B-B14F-4D97-AF65-F5344CB8AC3E}">
        <p14:creationId xmlns:p14="http://schemas.microsoft.com/office/powerpoint/2010/main" val="42342406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80000"/>
                <a:shade val="100000"/>
                <a:satMod val="300000"/>
              </a:schemeClr>
            </a:gs>
            <a:gs pos="100000">
              <a:schemeClr val="bg1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ED15573D-0E45-4691-B525-471152EC1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E448559-19A4-4252-8C27-54C1DA906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4419599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B19C35E-4E30-4F1D-9FC2-F2FA6191E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819" y="466344"/>
            <a:ext cx="3959352" cy="592531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9E432F09-C5B6-42A8-AB85-2F1FD51CBB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4819" y="466344"/>
            <a:ext cx="3959351" cy="5925312"/>
          </a:xfrm>
        </p:spPr>
        <p:txBody>
          <a:bodyPr>
            <a:noAutofit/>
          </a:bodyPr>
          <a:lstStyle/>
          <a:p>
            <a:pPr algn="ctr"/>
            <a:r>
              <a:rPr lang="ru-RU" sz="1800" dirty="0">
                <a:solidFill>
                  <a:schemeClr val="tx1"/>
                </a:solidFill>
              </a:rPr>
              <a:t>Для перезаписи коммита создаём файл </a:t>
            </a:r>
            <a:r>
              <a:rPr lang="en-US" sz="1800" dirty="0">
                <a:solidFill>
                  <a:schemeClr val="tx1"/>
                </a:solidFill>
              </a:rPr>
              <a:t>fail.md</a:t>
            </a:r>
            <a:r>
              <a:rPr lang="ru-RU" sz="1800" dirty="0">
                <a:solidFill>
                  <a:schemeClr val="tx1"/>
                </a:solidFill>
              </a:rPr>
              <a:t>, индексируем его и добавляем коммит. Предположим, что по задумке, мы должны были добавить текст в этот файл, и только потом сделать коммит. Для </a:t>
            </a:r>
            <a:r>
              <a:rPr lang="ru-RU" sz="1800" i="0" dirty="0">
                <a:solidFill>
                  <a:schemeClr val="tx1"/>
                </a:solidFill>
              </a:rPr>
              <a:t>э</a:t>
            </a:r>
            <a:r>
              <a:rPr lang="ru-RU" sz="1800" dirty="0">
                <a:solidFill>
                  <a:schemeClr val="tx1"/>
                </a:solidFill>
              </a:rPr>
              <a:t>того и нужен </a:t>
            </a:r>
            <a:r>
              <a:rPr lang="en-US" sz="1800" dirty="0">
                <a:solidFill>
                  <a:schemeClr val="tx1"/>
                </a:solidFill>
              </a:rPr>
              <a:t>amend. </a:t>
            </a:r>
            <a:r>
              <a:rPr lang="ru-RU" sz="1800" dirty="0">
                <a:solidFill>
                  <a:schemeClr val="tx1"/>
                </a:solidFill>
              </a:rPr>
              <a:t>Мы добавляем текст, снова индексируем и пишем команду </a:t>
            </a:r>
            <a:r>
              <a:rPr lang="en-US" sz="1800" dirty="0">
                <a:solidFill>
                  <a:schemeClr val="tx1"/>
                </a:solidFill>
              </a:rPr>
              <a:t>“git commit --amend”. </a:t>
            </a:r>
            <a:r>
              <a:rPr lang="ru-RU" sz="1800" dirty="0">
                <a:solidFill>
                  <a:schemeClr val="tx1"/>
                </a:solidFill>
              </a:rPr>
              <a:t>Обратите внимание, в логах у одного и того же коммита разные индексы, следовательно, в случае необходимости мы можем сделать </a:t>
            </a:r>
            <a:r>
              <a:rPr lang="en-US" sz="1800" dirty="0">
                <a:solidFill>
                  <a:schemeClr val="tx1"/>
                </a:solidFill>
              </a:rPr>
              <a:t>remote</a:t>
            </a:r>
            <a:r>
              <a:rPr lang="ru-RU" sz="1800" dirty="0">
                <a:solidFill>
                  <a:schemeClr val="tx1"/>
                </a:solidFill>
              </a:rPr>
              <a:t> по первоначальной версии коммита.</a:t>
            </a:r>
          </a:p>
        </p:txBody>
      </p:sp>
      <p:pic>
        <p:nvPicPr>
          <p:cNvPr id="3" name="Объект 2">
            <a:extLst>
              <a:ext uri="{FF2B5EF4-FFF2-40B4-BE49-F238E27FC236}">
                <a16:creationId xmlns:a16="http://schemas.microsoft.com/office/drawing/2014/main" id="{2623EE06-4DAF-4C04-937D-854DF8D475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82915" y="0"/>
            <a:ext cx="6357668" cy="6858000"/>
          </a:xfrm>
        </p:spPr>
      </p:pic>
    </p:spTree>
    <p:extLst>
      <p:ext uri="{BB962C8B-B14F-4D97-AF65-F5344CB8AC3E}">
        <p14:creationId xmlns:p14="http://schemas.microsoft.com/office/powerpoint/2010/main" val="14065627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80000"/>
                <a:shade val="100000"/>
                <a:satMod val="300000"/>
              </a:schemeClr>
            </a:gs>
            <a:gs pos="100000">
              <a:schemeClr val="bg1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ED15573D-0E45-4691-B525-471152EC1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E448559-19A4-4252-8C27-54C1DA906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4419599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B19C35E-4E30-4F1D-9FC2-F2FA6191E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819" y="466344"/>
            <a:ext cx="3959352" cy="592531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9E432F09-C5B6-42A8-AB85-2F1FD51CBB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4819" y="466343"/>
            <a:ext cx="3946844" cy="5925311"/>
          </a:xfrm>
        </p:spPr>
        <p:txBody>
          <a:bodyPr>
            <a:noAutofit/>
          </a:bodyPr>
          <a:lstStyle/>
          <a:p>
            <a:pPr algn="ctr"/>
            <a:r>
              <a:rPr lang="ru-RU" sz="2400" dirty="0">
                <a:solidFill>
                  <a:schemeClr val="tx1"/>
                </a:solidFill>
              </a:rPr>
              <a:t>Решение конфликтов.</a:t>
            </a:r>
            <a:br>
              <a:rPr lang="ru-RU" sz="2400" dirty="0">
                <a:solidFill>
                  <a:schemeClr val="tx1"/>
                </a:solidFill>
              </a:rPr>
            </a:br>
            <a:r>
              <a:rPr lang="ru-RU" sz="2400" dirty="0">
                <a:solidFill>
                  <a:schemeClr val="tx1"/>
                </a:solidFill>
              </a:rPr>
              <a:t>Конфликт – это когда два разработчика изменили один и тот же файл, и попытались потом объединить его в </a:t>
            </a:r>
            <a:r>
              <a:rPr lang="en-US" sz="2400" dirty="0">
                <a:solidFill>
                  <a:schemeClr val="tx1"/>
                </a:solidFill>
              </a:rPr>
              <a:t>master(main)</a:t>
            </a:r>
            <a:r>
              <a:rPr lang="ru-RU" sz="2400" dirty="0">
                <a:solidFill>
                  <a:schemeClr val="tx1"/>
                </a:solidFill>
              </a:rPr>
              <a:t> или свои ветки. Такое часто бывает при работе над одним функционалом параллельно.</a:t>
            </a:r>
          </a:p>
        </p:txBody>
      </p:sp>
      <p:pic>
        <p:nvPicPr>
          <p:cNvPr id="3" name="Объект 2">
            <a:extLst>
              <a:ext uri="{FF2B5EF4-FFF2-40B4-BE49-F238E27FC236}">
                <a16:creationId xmlns:a16="http://schemas.microsoft.com/office/drawing/2014/main" id="{BED2FE29-9806-4967-87EE-2AF744EF4B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57188" y="1488069"/>
            <a:ext cx="7534812" cy="3881858"/>
          </a:xfrm>
        </p:spPr>
      </p:pic>
    </p:spTree>
    <p:extLst>
      <p:ext uri="{BB962C8B-B14F-4D97-AF65-F5344CB8AC3E}">
        <p14:creationId xmlns:p14="http://schemas.microsoft.com/office/powerpoint/2010/main" val="2658227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80000"/>
                <a:shade val="100000"/>
                <a:satMod val="300000"/>
              </a:schemeClr>
            </a:gs>
            <a:gs pos="100000">
              <a:schemeClr val="bg1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ED15573D-0E45-4691-B525-471152EC1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E448559-19A4-4252-8C27-54C1DA906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4419599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B19C35E-4E30-4F1D-9FC2-F2FA6191E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819" y="466344"/>
            <a:ext cx="3959352" cy="592531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9E432F09-C5B6-42A8-AB85-2F1FD51CBB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240" y="875324"/>
            <a:ext cx="3536510" cy="5093520"/>
          </a:xfrm>
        </p:spPr>
        <p:txBody>
          <a:bodyPr>
            <a:normAutofit/>
          </a:bodyPr>
          <a:lstStyle/>
          <a:p>
            <a:pPr algn="ctr"/>
            <a:r>
              <a:rPr lang="ru-RU" sz="2800" dirty="0">
                <a:solidFill>
                  <a:schemeClr val="tx1"/>
                </a:solidFill>
              </a:rPr>
              <a:t>Создадим от ветки </a:t>
            </a:r>
            <a:r>
              <a:rPr lang="en-US" sz="2800" dirty="0">
                <a:solidFill>
                  <a:schemeClr val="tx1"/>
                </a:solidFill>
              </a:rPr>
              <a:t>main </a:t>
            </a:r>
            <a:r>
              <a:rPr lang="ru-RU" sz="2800" dirty="0">
                <a:solidFill>
                  <a:schemeClr val="tx1"/>
                </a:solidFill>
              </a:rPr>
              <a:t>две ветки </a:t>
            </a:r>
            <a:r>
              <a:rPr lang="en-US" sz="2800" dirty="0">
                <a:solidFill>
                  <a:schemeClr val="tx1"/>
                </a:solidFill>
              </a:rPr>
              <a:t>dev1 </a:t>
            </a:r>
            <a:r>
              <a:rPr lang="ru-RU" sz="2800" dirty="0">
                <a:solidFill>
                  <a:schemeClr val="tx1"/>
                </a:solidFill>
              </a:rPr>
              <a:t>и </a:t>
            </a:r>
            <a:r>
              <a:rPr lang="en-US" sz="2800" dirty="0">
                <a:solidFill>
                  <a:schemeClr val="tx1"/>
                </a:solidFill>
              </a:rPr>
              <a:t>dev2</a:t>
            </a:r>
            <a:r>
              <a:rPr lang="ru-RU" sz="2800" dirty="0">
                <a:solidFill>
                  <a:schemeClr val="tx1"/>
                </a:solidFill>
              </a:rPr>
              <a:t>. В этих ветках в файле </a:t>
            </a:r>
            <a:r>
              <a:rPr lang="en-US" sz="2800" dirty="0">
                <a:solidFill>
                  <a:schemeClr val="tx1"/>
                </a:solidFill>
              </a:rPr>
              <a:t>“new-</a:t>
            </a:r>
            <a:r>
              <a:rPr lang="en-US" sz="2800" dirty="0" err="1">
                <a:solidFill>
                  <a:schemeClr val="tx1"/>
                </a:solidFill>
              </a:rPr>
              <a:t>feature.go</a:t>
            </a:r>
            <a:r>
              <a:rPr lang="en-US" sz="2800" dirty="0">
                <a:solidFill>
                  <a:schemeClr val="tx1"/>
                </a:solidFill>
              </a:rPr>
              <a:t>” </a:t>
            </a:r>
            <a:r>
              <a:rPr lang="ru-RU" sz="2800" dirty="0">
                <a:solidFill>
                  <a:schemeClr val="tx1"/>
                </a:solidFill>
              </a:rPr>
              <a:t>напишем разный текст. Сделаем коммиты</a:t>
            </a:r>
            <a:r>
              <a:rPr lang="en-US" sz="2800" dirty="0">
                <a:solidFill>
                  <a:schemeClr val="tx1"/>
                </a:solidFill>
              </a:rPr>
              <a:t>.</a:t>
            </a:r>
            <a:r>
              <a:rPr lang="ru-RU" sz="2800" dirty="0">
                <a:solidFill>
                  <a:schemeClr val="tx1"/>
                </a:solidFill>
              </a:rPr>
              <a:t> Теперь переключимся на ветку </a:t>
            </a:r>
            <a:r>
              <a:rPr lang="en-US" sz="2800" dirty="0">
                <a:solidFill>
                  <a:schemeClr val="tx1"/>
                </a:solidFill>
              </a:rPr>
              <a:t>main.</a:t>
            </a:r>
            <a:endParaRPr lang="ru-RU" sz="2800" dirty="0">
              <a:solidFill>
                <a:schemeClr val="tx1"/>
              </a:solidFill>
            </a:endParaRPr>
          </a:p>
        </p:txBody>
      </p:sp>
      <p:pic>
        <p:nvPicPr>
          <p:cNvPr id="3" name="Объект 2">
            <a:extLst>
              <a:ext uri="{FF2B5EF4-FFF2-40B4-BE49-F238E27FC236}">
                <a16:creationId xmlns:a16="http://schemas.microsoft.com/office/drawing/2014/main" id="{98664FE3-7441-4E26-A08C-260484363A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81461" y="-6916"/>
            <a:ext cx="6001912" cy="6858000"/>
          </a:xfrm>
        </p:spPr>
      </p:pic>
    </p:spTree>
    <p:extLst>
      <p:ext uri="{BB962C8B-B14F-4D97-AF65-F5344CB8AC3E}">
        <p14:creationId xmlns:p14="http://schemas.microsoft.com/office/powerpoint/2010/main" val="29144321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80000"/>
                <a:shade val="100000"/>
                <a:satMod val="300000"/>
              </a:schemeClr>
            </a:gs>
            <a:gs pos="100000">
              <a:schemeClr val="bg1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ED15573D-0E45-4691-B525-471152EC1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E448559-19A4-4252-8C27-54C1DA906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4419599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B19C35E-4E30-4F1D-9FC2-F2FA6191E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819" y="466344"/>
            <a:ext cx="3959352" cy="592531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9E432F09-C5B6-42A8-AB85-2F1FD51CBB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825" y="466344"/>
            <a:ext cx="3959352" cy="5925312"/>
          </a:xfrm>
        </p:spPr>
        <p:txBody>
          <a:bodyPr>
            <a:noAutofit/>
          </a:bodyPr>
          <a:lstStyle/>
          <a:p>
            <a:pPr algn="ctr"/>
            <a:r>
              <a:rPr lang="ru-RU" sz="2000" dirty="0">
                <a:solidFill>
                  <a:schemeClr val="tx1"/>
                </a:solidFill>
              </a:rPr>
              <a:t>Начинаем слияние веток </a:t>
            </a:r>
            <a:r>
              <a:rPr lang="en-US" sz="2000" dirty="0">
                <a:solidFill>
                  <a:schemeClr val="tx1"/>
                </a:solidFill>
              </a:rPr>
              <a:t>dev1 </a:t>
            </a:r>
            <a:r>
              <a:rPr lang="ru-RU" sz="2000" dirty="0">
                <a:solidFill>
                  <a:schemeClr val="tx1"/>
                </a:solidFill>
              </a:rPr>
              <a:t>и </a:t>
            </a:r>
            <a:r>
              <a:rPr lang="en-US" sz="2000" dirty="0">
                <a:solidFill>
                  <a:schemeClr val="tx1"/>
                </a:solidFill>
              </a:rPr>
              <a:t>dev2 </a:t>
            </a:r>
            <a:r>
              <a:rPr lang="ru-RU" sz="2000" dirty="0">
                <a:solidFill>
                  <a:schemeClr val="tx1"/>
                </a:solidFill>
              </a:rPr>
              <a:t>в ветку </a:t>
            </a:r>
            <a:r>
              <a:rPr lang="en-US" sz="2000" dirty="0">
                <a:solidFill>
                  <a:schemeClr val="tx1"/>
                </a:solidFill>
              </a:rPr>
              <a:t>main</a:t>
            </a:r>
            <a:r>
              <a:rPr lang="ru-RU" sz="2000" dirty="0">
                <a:solidFill>
                  <a:schemeClr val="tx1"/>
                </a:solidFill>
              </a:rPr>
              <a:t>, используя команду </a:t>
            </a:r>
            <a:r>
              <a:rPr lang="en-US" sz="2000" dirty="0">
                <a:solidFill>
                  <a:schemeClr val="tx1"/>
                </a:solidFill>
              </a:rPr>
              <a:t>“git merge dev1 dev2”.</a:t>
            </a:r>
            <a:r>
              <a:rPr lang="ru-RU" sz="2000" dirty="0">
                <a:solidFill>
                  <a:schemeClr val="tx1"/>
                </a:solidFill>
              </a:rPr>
              <a:t> Терминал пишет следующее: </a:t>
            </a:r>
            <a:r>
              <a:rPr lang="en-US" sz="2000" dirty="0">
                <a:solidFill>
                  <a:schemeClr val="tx1"/>
                </a:solidFill>
              </a:rPr>
              <a:t>“</a:t>
            </a:r>
            <a:r>
              <a:rPr lang="ru-RU" sz="2000" dirty="0">
                <a:solidFill>
                  <a:schemeClr val="tx1"/>
                </a:solidFill>
              </a:rPr>
              <a:t>Попытка объединения </a:t>
            </a:r>
            <a:r>
              <a:rPr lang="en-US" sz="2000" dirty="0">
                <a:solidFill>
                  <a:schemeClr val="tx1"/>
                </a:solidFill>
              </a:rPr>
              <a:t>dev1 </a:t>
            </a:r>
            <a:r>
              <a:rPr lang="ru-RU" sz="2000" dirty="0">
                <a:solidFill>
                  <a:schemeClr val="tx1"/>
                </a:solidFill>
              </a:rPr>
              <a:t>и</a:t>
            </a:r>
            <a:r>
              <a:rPr lang="en-US" sz="2000" dirty="0">
                <a:solidFill>
                  <a:schemeClr val="tx1"/>
                </a:solidFill>
              </a:rPr>
              <a:t> dev2</a:t>
            </a:r>
            <a:r>
              <a:rPr lang="ru-RU" sz="2000" dirty="0">
                <a:solidFill>
                  <a:schemeClr val="tx1"/>
                </a:solidFill>
              </a:rPr>
              <a:t> с помощью </a:t>
            </a:r>
            <a:r>
              <a:rPr lang="en-US" sz="2000" dirty="0">
                <a:solidFill>
                  <a:schemeClr val="tx1"/>
                </a:solidFill>
              </a:rPr>
              <a:t>simple merge (</a:t>
            </a:r>
            <a:r>
              <a:rPr lang="ru-RU" sz="2000" dirty="0">
                <a:solidFill>
                  <a:schemeClr val="tx1"/>
                </a:solidFill>
              </a:rPr>
              <a:t>обычный </a:t>
            </a:r>
            <a:r>
              <a:rPr lang="en-US" sz="2000" dirty="0">
                <a:solidFill>
                  <a:schemeClr val="tx1"/>
                </a:solidFill>
              </a:rPr>
              <a:t>merge);</a:t>
            </a:r>
            <a:br>
              <a:rPr lang="en-US" sz="2000" dirty="0">
                <a:solidFill>
                  <a:schemeClr val="tx1"/>
                </a:solidFill>
              </a:rPr>
            </a:br>
            <a:r>
              <a:rPr lang="en-US" sz="2000" dirty="0">
                <a:solidFill>
                  <a:schemeClr val="tx1"/>
                </a:solidFill>
              </a:rPr>
              <a:t>Simple merge </a:t>
            </a:r>
            <a:r>
              <a:rPr lang="ru-RU" sz="2000" dirty="0">
                <a:solidFill>
                  <a:schemeClr val="tx1"/>
                </a:solidFill>
              </a:rPr>
              <a:t>не сработал</a:t>
            </a:r>
            <a:r>
              <a:rPr lang="en-US" sz="2000" dirty="0">
                <a:solidFill>
                  <a:schemeClr val="tx1"/>
                </a:solidFill>
              </a:rPr>
              <a:t>;</a:t>
            </a:r>
            <a:br>
              <a:rPr lang="en-US" sz="2000" dirty="0">
                <a:solidFill>
                  <a:schemeClr val="tx1"/>
                </a:solidFill>
              </a:rPr>
            </a:br>
            <a:r>
              <a:rPr lang="ru-RU" sz="2000" dirty="0">
                <a:solidFill>
                  <a:schemeClr val="tx1"/>
                </a:solidFill>
              </a:rPr>
              <a:t>Попытка с помощью </a:t>
            </a:r>
            <a:r>
              <a:rPr lang="en-US" sz="2000" dirty="0">
                <a:solidFill>
                  <a:schemeClr val="tx1"/>
                </a:solidFill>
              </a:rPr>
              <a:t>auto-merging (</a:t>
            </a:r>
            <a:r>
              <a:rPr lang="ru-RU" sz="2000" dirty="0">
                <a:solidFill>
                  <a:schemeClr val="tx1"/>
                </a:solidFill>
              </a:rPr>
              <a:t>авто </a:t>
            </a:r>
            <a:r>
              <a:rPr lang="en-US" sz="2000" dirty="0">
                <a:solidFill>
                  <a:schemeClr val="tx1"/>
                </a:solidFill>
              </a:rPr>
              <a:t>merge);</a:t>
            </a:r>
            <a:br>
              <a:rPr lang="en-US" sz="2000" dirty="0">
                <a:solidFill>
                  <a:schemeClr val="tx1"/>
                </a:solidFill>
              </a:rPr>
            </a:br>
            <a:r>
              <a:rPr lang="en-US" sz="2000" dirty="0">
                <a:solidFill>
                  <a:schemeClr val="tx1"/>
                </a:solidFill>
              </a:rPr>
              <a:t>auto-merging</a:t>
            </a:r>
            <a:r>
              <a:rPr lang="ru-RU" sz="2000" dirty="0">
                <a:solidFill>
                  <a:schemeClr val="tx1"/>
                </a:solidFill>
              </a:rPr>
              <a:t> получил конфликты, конфликты должны решаться ручным воздействием</a:t>
            </a:r>
            <a:r>
              <a:rPr lang="en-US" sz="2000" dirty="0">
                <a:solidFill>
                  <a:schemeClr val="tx1"/>
                </a:solidFill>
              </a:rPr>
              <a:t>”</a:t>
            </a:r>
            <a:r>
              <a:rPr lang="ru-RU" sz="2000" dirty="0">
                <a:solidFill>
                  <a:schemeClr val="tx1"/>
                </a:solidFill>
              </a:rPr>
              <a:t>. При этом у нас не до конца отменяется операция </a:t>
            </a:r>
            <a:r>
              <a:rPr lang="en-US" sz="2000" dirty="0">
                <a:solidFill>
                  <a:schemeClr val="tx1"/>
                </a:solidFill>
              </a:rPr>
              <a:t>merge</a:t>
            </a:r>
            <a:r>
              <a:rPr lang="ru-RU" sz="2000" dirty="0">
                <a:solidFill>
                  <a:schemeClr val="tx1"/>
                </a:solidFill>
              </a:rPr>
              <a:t>. Это можно увидеть при просмотре </a:t>
            </a:r>
            <a:r>
              <a:rPr lang="en-US" sz="2000" dirty="0">
                <a:solidFill>
                  <a:schemeClr val="tx1"/>
                </a:solidFill>
              </a:rPr>
              <a:t>“git status”.</a:t>
            </a:r>
            <a:endParaRPr lang="ru-RU" sz="2000" dirty="0">
              <a:solidFill>
                <a:schemeClr val="tx1"/>
              </a:solidFill>
            </a:endParaRPr>
          </a:p>
        </p:txBody>
      </p:sp>
      <p:pic>
        <p:nvPicPr>
          <p:cNvPr id="3" name="Объект 2">
            <a:extLst>
              <a:ext uri="{FF2B5EF4-FFF2-40B4-BE49-F238E27FC236}">
                <a16:creationId xmlns:a16="http://schemas.microsoft.com/office/drawing/2014/main" id="{6829241B-5124-44D2-8315-D042F263F6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60289" y="0"/>
            <a:ext cx="7458669" cy="5400675"/>
          </a:xfrm>
        </p:spPr>
      </p:pic>
    </p:spTree>
    <p:extLst>
      <p:ext uri="{BB962C8B-B14F-4D97-AF65-F5344CB8AC3E}">
        <p14:creationId xmlns:p14="http://schemas.microsoft.com/office/powerpoint/2010/main" val="284624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80000"/>
                <a:shade val="100000"/>
                <a:satMod val="300000"/>
              </a:schemeClr>
            </a:gs>
            <a:gs pos="100000">
              <a:schemeClr val="bg1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ED15573D-0E45-4691-B525-471152EC1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E448559-19A4-4252-8C27-54C1DA906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4419599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B19C35E-4E30-4F1D-9FC2-F2FA6191E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819" y="466344"/>
            <a:ext cx="3959352" cy="592531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9E432F09-C5B6-42A8-AB85-2F1FD51CBB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4817" y="466344"/>
            <a:ext cx="3959351" cy="5925312"/>
          </a:xfrm>
        </p:spPr>
        <p:txBody>
          <a:bodyPr>
            <a:normAutofit/>
          </a:bodyPr>
          <a:lstStyle/>
          <a:p>
            <a:pPr algn="ctr"/>
            <a:r>
              <a:rPr lang="ru-RU" sz="2400" dirty="0">
                <a:solidFill>
                  <a:schemeClr val="tx1"/>
                </a:solidFill>
              </a:rPr>
              <a:t>Для решения этого конфликта, мы можем открыть через текстовый редактор (например </a:t>
            </a:r>
            <a:r>
              <a:rPr lang="en-US" sz="2400" dirty="0">
                <a:solidFill>
                  <a:schemeClr val="tx1"/>
                </a:solidFill>
              </a:rPr>
              <a:t>“vi [</a:t>
            </a:r>
            <a:r>
              <a:rPr lang="ru-RU" sz="2400" dirty="0">
                <a:solidFill>
                  <a:schemeClr val="tx1"/>
                </a:solidFill>
              </a:rPr>
              <a:t>название файла</a:t>
            </a:r>
            <a:r>
              <a:rPr lang="en-US" sz="2400" dirty="0">
                <a:solidFill>
                  <a:schemeClr val="tx1"/>
                </a:solidFill>
              </a:rPr>
              <a:t>]”</a:t>
            </a:r>
            <a:r>
              <a:rPr lang="ru-RU" sz="2400" dirty="0">
                <a:solidFill>
                  <a:schemeClr val="tx1"/>
                </a:solidFill>
              </a:rPr>
              <a:t>) файл </a:t>
            </a:r>
            <a:r>
              <a:rPr lang="en-US" sz="2400" dirty="0">
                <a:solidFill>
                  <a:schemeClr val="tx1"/>
                </a:solidFill>
              </a:rPr>
              <a:t>“new-</a:t>
            </a:r>
            <a:r>
              <a:rPr lang="en-US" sz="2400" dirty="0" err="1">
                <a:solidFill>
                  <a:schemeClr val="tx1"/>
                </a:solidFill>
              </a:rPr>
              <a:t>feature.go</a:t>
            </a:r>
            <a:r>
              <a:rPr lang="en-US" sz="2400" dirty="0">
                <a:solidFill>
                  <a:schemeClr val="tx1"/>
                </a:solidFill>
              </a:rPr>
              <a:t>”</a:t>
            </a:r>
            <a:r>
              <a:rPr lang="ru-RU" sz="2400" dirty="0">
                <a:solidFill>
                  <a:schemeClr val="tx1"/>
                </a:solidFill>
              </a:rPr>
              <a:t>.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ru-RU" sz="2400" dirty="0">
                <a:solidFill>
                  <a:schemeClr val="tx1"/>
                </a:solidFill>
              </a:rPr>
              <a:t>В редакторе, мы меняем текст так, как показано на второй картинке.=</a:t>
            </a:r>
            <a:r>
              <a:rPr lang="en-US" sz="2400" dirty="0">
                <a:solidFill>
                  <a:schemeClr val="tx1"/>
                </a:solidFill>
              </a:rPr>
              <a:t>&gt;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ru-RU" sz="2400" dirty="0">
                <a:solidFill>
                  <a:schemeClr val="tx1"/>
                </a:solidFill>
              </a:rPr>
              <a:t>Добавляем индекс и делаем коммит. </a:t>
            </a:r>
          </a:p>
        </p:txBody>
      </p:sp>
      <p:pic>
        <p:nvPicPr>
          <p:cNvPr id="3" name="Объект 2">
            <a:extLst>
              <a:ext uri="{FF2B5EF4-FFF2-40B4-BE49-F238E27FC236}">
                <a16:creationId xmlns:a16="http://schemas.microsoft.com/office/drawing/2014/main" id="{F13787F3-7B6F-4988-BEB0-FBA8760C43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54293" y="237743"/>
            <a:ext cx="7395181" cy="3315081"/>
          </a:xfr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810A42B-4C90-4D82-B5CF-E82C52AE2E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4294" y="3552824"/>
            <a:ext cx="5603968" cy="3067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4659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80000"/>
                <a:shade val="100000"/>
                <a:satMod val="300000"/>
              </a:schemeClr>
            </a:gs>
            <a:gs pos="100000">
              <a:schemeClr val="bg1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ED15573D-0E45-4691-B525-471152EC1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E448559-19A4-4252-8C27-54C1DA906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4419599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B19C35E-4E30-4F1D-9FC2-F2FA6191E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819" y="466344"/>
            <a:ext cx="3959352" cy="592531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9E432F09-C5B6-42A8-AB85-2F1FD51CBB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4819" y="466344"/>
            <a:ext cx="3959352" cy="5925312"/>
          </a:xfrm>
        </p:spPr>
        <p:txBody>
          <a:bodyPr>
            <a:noAutofit/>
          </a:bodyPr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Fork –</a:t>
            </a:r>
            <a:r>
              <a:rPr lang="ru-RU" sz="1800" dirty="0">
                <a:solidFill>
                  <a:schemeClr val="tx1"/>
                </a:solidFill>
              </a:rPr>
              <a:t> это всего лишь копия существующего репозитория другого разработчика. То есть это ваша собственная версия какого-либо оригинального продукта. Мы создаём </a:t>
            </a:r>
            <a:r>
              <a:rPr lang="en-US" sz="1800" dirty="0">
                <a:solidFill>
                  <a:schemeClr val="tx1"/>
                </a:solidFill>
              </a:rPr>
              <a:t>fork’</a:t>
            </a:r>
            <a:r>
              <a:rPr lang="ru-RU" sz="1800" dirty="0">
                <a:solidFill>
                  <a:schemeClr val="tx1"/>
                </a:solidFill>
              </a:rPr>
              <a:t>и в первую очередь для того что бы локально поработать с ними, создать какие-либо новые изменения, а потом, в последствии, весь свой вклад вернуть обратно в общий проект. Так на сегодняшний день устроено понятие </a:t>
            </a:r>
            <a:r>
              <a:rPr lang="en-US" sz="1800" dirty="0">
                <a:solidFill>
                  <a:schemeClr val="tx1"/>
                </a:solidFill>
              </a:rPr>
              <a:t>open source.</a:t>
            </a:r>
            <a:r>
              <a:rPr lang="ru-RU" sz="1800" dirty="0">
                <a:solidFill>
                  <a:schemeClr val="tx1"/>
                </a:solidFill>
              </a:rPr>
              <a:t> </a:t>
            </a:r>
          </a:p>
        </p:txBody>
      </p:sp>
      <p:pic>
        <p:nvPicPr>
          <p:cNvPr id="3" name="Объект 2">
            <a:extLst>
              <a:ext uri="{FF2B5EF4-FFF2-40B4-BE49-F238E27FC236}">
                <a16:creationId xmlns:a16="http://schemas.microsoft.com/office/drawing/2014/main" id="{427FEFAA-18D5-42D2-869E-6ECF99D185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91841" y="1380934"/>
            <a:ext cx="7265463" cy="4096131"/>
          </a:xfrm>
        </p:spPr>
      </p:pic>
    </p:spTree>
    <p:extLst>
      <p:ext uri="{BB962C8B-B14F-4D97-AF65-F5344CB8AC3E}">
        <p14:creationId xmlns:p14="http://schemas.microsoft.com/office/powerpoint/2010/main" val="23892610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80000"/>
                <a:shade val="100000"/>
                <a:satMod val="300000"/>
              </a:schemeClr>
            </a:gs>
            <a:gs pos="100000">
              <a:schemeClr val="bg1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ED16E2B-CBCD-436E-BF10-A732D76E31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50320"/>
            <a:ext cx="10058400" cy="818368"/>
          </a:xfrm>
        </p:spPr>
        <p:txBody>
          <a:bodyPr>
            <a:normAutofit/>
          </a:bodyPr>
          <a:lstStyle/>
          <a:p>
            <a:pPr algn="ctr"/>
            <a:r>
              <a:rPr lang="ru-RU" sz="4400">
                <a:solidFill>
                  <a:schemeClr val="tx1"/>
                </a:solidFill>
              </a:rPr>
              <a:t>Настройка Git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6C1430AB-FBCC-4A28-A02F-2878C671F7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2232" y="1155759"/>
            <a:ext cx="4663440" cy="640080"/>
          </a:xfrm>
        </p:spPr>
        <p:txBody>
          <a:bodyPr>
            <a:normAutofit/>
          </a:bodyPr>
          <a:lstStyle/>
          <a:p>
            <a:r>
              <a:rPr lang="ru-RU" sz="3200" dirty="0"/>
              <a:t>В теории</a:t>
            </a:r>
          </a:p>
        </p:txBody>
      </p:sp>
      <p:pic>
        <p:nvPicPr>
          <p:cNvPr id="7" name="Рисунок 8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2194D663-CCEA-4F8A-AD1D-2ABCADF49F5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12232" y="1802427"/>
            <a:ext cx="5769904" cy="3327641"/>
          </a:xfrm>
        </p:spPr>
      </p:pic>
      <p:sp>
        <p:nvSpPr>
          <p:cNvPr id="6" name="Текст 5">
            <a:extLst>
              <a:ext uri="{FF2B5EF4-FFF2-40B4-BE49-F238E27FC236}">
                <a16:creationId xmlns:a16="http://schemas.microsoft.com/office/drawing/2014/main" id="{DD153AAE-077A-48B4-83DC-8B336DA74A7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87315" y="1155759"/>
            <a:ext cx="4663440" cy="640080"/>
          </a:xfrm>
        </p:spPr>
        <p:txBody>
          <a:bodyPr>
            <a:normAutofit/>
          </a:bodyPr>
          <a:lstStyle/>
          <a:p>
            <a:r>
              <a:rPr lang="ru-RU" sz="3200" dirty="0"/>
              <a:t>На практике</a:t>
            </a:r>
          </a:p>
        </p:txBody>
      </p:sp>
      <p:pic>
        <p:nvPicPr>
          <p:cNvPr id="9" name="Рисунок 10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97D48105-78D0-4E7A-860B-2AD0B3074833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187315" y="1797166"/>
            <a:ext cx="5592453" cy="3443226"/>
          </a:xfrm>
        </p:spPr>
      </p:pic>
    </p:spTree>
    <p:extLst>
      <p:ext uri="{BB962C8B-B14F-4D97-AF65-F5344CB8AC3E}">
        <p14:creationId xmlns:p14="http://schemas.microsoft.com/office/powerpoint/2010/main" val="15016537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80000"/>
                <a:shade val="100000"/>
                <a:satMod val="300000"/>
              </a:schemeClr>
            </a:gs>
            <a:gs pos="100000">
              <a:schemeClr val="bg1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ED15573D-0E45-4691-B525-471152EC1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E448559-19A4-4252-8C27-54C1DA906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4419599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B19C35E-4E30-4F1D-9FC2-F2FA6191E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819" y="466344"/>
            <a:ext cx="3959352" cy="592531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9E432F09-C5B6-42A8-AB85-2F1FD51CBB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240" y="875324"/>
            <a:ext cx="3536510" cy="5093520"/>
          </a:xfrm>
        </p:spPr>
        <p:txBody>
          <a:bodyPr>
            <a:normAutofit/>
          </a:bodyPr>
          <a:lstStyle/>
          <a:p>
            <a:pPr algn="ctr"/>
            <a:r>
              <a:rPr lang="ru-RU" sz="4400" dirty="0">
                <a:solidFill>
                  <a:schemeClr val="tx1"/>
                </a:solidFill>
              </a:rPr>
              <a:t>Порядок работы с </a:t>
            </a:r>
            <a:r>
              <a:rPr lang="en-US" sz="4400" dirty="0">
                <a:solidFill>
                  <a:schemeClr val="tx1"/>
                </a:solidFill>
              </a:rPr>
              <a:t>fork</a:t>
            </a:r>
            <a:endParaRPr lang="ru-RU" sz="4400" dirty="0">
              <a:solidFill>
                <a:schemeClr val="tx1"/>
              </a:solidFill>
            </a:endParaRPr>
          </a:p>
        </p:txBody>
      </p:sp>
      <p:pic>
        <p:nvPicPr>
          <p:cNvPr id="3" name="Объект 2">
            <a:extLst>
              <a:ext uri="{FF2B5EF4-FFF2-40B4-BE49-F238E27FC236}">
                <a16:creationId xmlns:a16="http://schemas.microsoft.com/office/drawing/2014/main" id="{844F86E3-6B6E-48DE-A6B3-289FD52C53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73605" y="2177596"/>
            <a:ext cx="7499085" cy="2502807"/>
          </a:xfrm>
        </p:spPr>
      </p:pic>
    </p:spTree>
    <p:extLst>
      <p:ext uri="{BB962C8B-B14F-4D97-AF65-F5344CB8AC3E}">
        <p14:creationId xmlns:p14="http://schemas.microsoft.com/office/powerpoint/2010/main" val="36449403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80000"/>
                <a:shade val="100000"/>
                <a:satMod val="300000"/>
              </a:schemeClr>
            </a:gs>
            <a:gs pos="100000">
              <a:schemeClr val="bg1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D15573D-0E45-4691-B525-471152EC1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E448559-19A4-4252-8C27-54C1DA906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4419599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B19C35E-4E30-4F1D-9FC2-F2FA6191E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819" y="466344"/>
            <a:ext cx="3959352" cy="592531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ED16E2B-CBCD-436E-BF10-A732D76E31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473" y="875324"/>
            <a:ext cx="3954044" cy="5093520"/>
          </a:xfrm>
        </p:spPr>
        <p:txBody>
          <a:bodyPr>
            <a:normAutofit/>
          </a:bodyPr>
          <a:lstStyle/>
          <a:p>
            <a:pPr algn="ctr"/>
            <a:r>
              <a:rPr lang="ru-RU" sz="3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Команда </a:t>
            </a:r>
            <a:br>
              <a:rPr lang="ru-RU" sz="32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ru-RU" sz="3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"</a:t>
            </a:r>
            <a:r>
              <a:rPr lang="ru-RU" sz="32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ru-RU" sz="3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ru-RU" sz="32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config</a:t>
            </a:r>
            <a:r>
              <a:rPr lang="ru-RU" sz="3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--</a:t>
            </a:r>
            <a:r>
              <a:rPr lang="ru-RU" sz="32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list</a:t>
            </a:r>
            <a:r>
              <a:rPr lang="ru-RU" sz="3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"</a:t>
            </a:r>
          </a:p>
        </p:txBody>
      </p:sp>
      <p:pic>
        <p:nvPicPr>
          <p:cNvPr id="4" name="Рисунок 4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8301B892-3E36-42B1-AB2B-604CCB89A5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38319" y="1258908"/>
            <a:ext cx="5335043" cy="5005713"/>
          </a:xfrm>
        </p:spPr>
      </p:pic>
    </p:spTree>
    <p:extLst>
      <p:ext uri="{BB962C8B-B14F-4D97-AF65-F5344CB8AC3E}">
        <p14:creationId xmlns:p14="http://schemas.microsoft.com/office/powerpoint/2010/main" val="17979550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RedOrange">
      <a:dk1>
        <a:srgbClr val="000000"/>
      </a:dk1>
      <a:lt1>
        <a:srgbClr val="FFFFFF"/>
      </a:lt1>
      <a:dk2>
        <a:srgbClr val="292924"/>
      </a:dk2>
      <a:lt2>
        <a:srgbClr val="F5F4EE"/>
      </a:lt2>
      <a:accent1>
        <a:srgbClr val="E84C22"/>
      </a:accent1>
      <a:accent2>
        <a:srgbClr val="E79400"/>
      </a:accent2>
      <a:accent3>
        <a:srgbClr val="B64926"/>
      </a:accent3>
      <a:accent4>
        <a:srgbClr val="FF8427"/>
      </a:accent4>
      <a:accent5>
        <a:srgbClr val="CC9900"/>
      </a:accent5>
      <a:accent6>
        <a:srgbClr val="DF2F00"/>
      </a:accent6>
      <a:hlink>
        <a:srgbClr val="AA7F00"/>
      </a:hlink>
      <a:folHlink>
        <a:srgbClr val="6F6F9F"/>
      </a:folHlink>
    </a:clrScheme>
    <a:fontScheme name="Savon">
      <a:majorFont>
        <a:latin typeface="Georgia Pro Cond Black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eorgia Pro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VTI" id="{A72E8C35-66DD-49F8-AF66-813F19B983AE}" vid="{93CCBC76-B7A1-4C3D-93EA-5CE34C4670F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2762</TotalTime>
  <Words>2290</Words>
  <Application>Microsoft Office PowerPoint</Application>
  <PresentationFormat>Широкоэкранный</PresentationFormat>
  <Paragraphs>105</Paragraphs>
  <Slides>80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80</vt:i4>
      </vt:variant>
    </vt:vector>
  </HeadingPairs>
  <TitlesOfParts>
    <vt:vector size="86" baseType="lpstr">
      <vt:lpstr>Arial</vt:lpstr>
      <vt:lpstr>Calibri</vt:lpstr>
      <vt:lpstr>Garamond</vt:lpstr>
      <vt:lpstr>Georgia Pro</vt:lpstr>
      <vt:lpstr>Georgia Pro Cond Black</vt:lpstr>
      <vt:lpstr>SavonVTI</vt:lpstr>
      <vt:lpstr>  Git. Базовый курс </vt:lpstr>
      <vt:lpstr>Система контроля версий</vt:lpstr>
      <vt:lpstr>  Git - это распределенная система контроля версий (то есть, несколько точек взаимодействия (разработчиков) объединяются в какой-то эко-системе(например, на сервере).  </vt:lpstr>
      <vt:lpstr>Презентация PowerPoint</vt:lpstr>
      <vt:lpstr>    Репозиторий - это то место где хранится проект или программный код. Когда разработчики вносят свои изменения, эти программные части кода накладываются в виде истории друг за другом, в том же порядке в каком они и писались.    </vt:lpstr>
      <vt:lpstr>Установка  Git Bash  и проверка версии с помощью команды  "git --version"</vt:lpstr>
      <vt:lpstr>Установка программы GitKraken и первый запуск</vt:lpstr>
      <vt:lpstr>Настройка Git</vt:lpstr>
      <vt:lpstr>Команда  "git config--list"</vt:lpstr>
      <vt:lpstr>Основные команды терминала </vt:lpstr>
      <vt:lpstr>    Репозиторий - это ваше хранилище файлов, изменений, в основном программный код, но иногда и другие вещи. Репозиторий отличается от обычной папки вашего проекта тем, что хранит полноценно слепки всех изменений (кто, когда, что изменил). Это позволяет гибко управлять историей вашего проекта и отслеживать любые изменения.   </vt:lpstr>
      <vt:lpstr>Типы репозиториев</vt:lpstr>
      <vt:lpstr>Создание  git репозитория через терминал</vt:lpstr>
      <vt:lpstr>Просмотр репозитория созданного  в GitKraken через терминал  </vt:lpstr>
      <vt:lpstr>(через Git Bash)  Установка  связи между локальным  и удаленным  репозиториями  </vt:lpstr>
      <vt:lpstr>(через Gitkraken)  Установка  связи между дальным и удаленным репозиториями </vt:lpstr>
      <vt:lpstr> Что такое commit?</vt:lpstr>
      <vt:lpstr>Презентация PowerPoint</vt:lpstr>
      <vt:lpstr>Команды, которые могут понадобиться</vt:lpstr>
      <vt:lpstr>Хэш коммита  (commit hash) </vt:lpstr>
      <vt:lpstr>Скрытые системные файлы</vt:lpstr>
      <vt:lpstr>Добавление скрытого файла .gitkeep</vt:lpstr>
      <vt:lpstr>Добавление скрытого файла .gitignore</vt:lpstr>
      <vt:lpstr>Создадим файл и сделаем коммит в GitKraken (+проверка сделанного  в GitKraken  через терминал)</vt:lpstr>
      <vt:lpstr>Как устроена история Git?</vt:lpstr>
      <vt:lpstr>Команды  git log  и  git log --oneline</vt:lpstr>
      <vt:lpstr>Команда     git reset  [хэш коммита]    для отката на другой коммит</vt:lpstr>
      <vt:lpstr>Отличия git log и git reflog</vt:lpstr>
      <vt:lpstr>Откат  на шаг, который был откачен до этого</vt:lpstr>
      <vt:lpstr>Команда  git revert  [хэш коммита]</vt:lpstr>
      <vt:lpstr>Дополнительные команды,  которые могут понадобиться</vt:lpstr>
      <vt:lpstr>Ветки (branch)</vt:lpstr>
      <vt:lpstr>Команды:   git branch   -    показывает список веток  git branch dev    -   создаёт новую ветку dev  git checkout dev    -    переходит на ветку dev</vt:lpstr>
      <vt:lpstr>Это означает, что все коммиты, которые есть и будут на master после разделения на ветки, будут писаться исключительно на master. Следовательно, все коммиты на dev, которые есть и будут на dev после разделения на ветки, будут писаться исключительно на dev.</vt:lpstr>
      <vt:lpstr>Создание копии ветки master (новая ветка называется dev-master) во время нахождения на ветке dev</vt:lpstr>
      <vt:lpstr>Эта команда выполняет переключение на другую ветку, и в случае, если такой ветки не существует – создаёт такую ветку</vt:lpstr>
      <vt:lpstr>Презентация PowerPoint</vt:lpstr>
      <vt:lpstr>Презентация PowerPoint</vt:lpstr>
      <vt:lpstr>Проверка, настроен ли remote</vt:lpstr>
      <vt:lpstr>Создание новой ветки dev;  Создание файла dev.md и запись в него “# hey”;  Добавление файла dev.md в индекс;  Добавление коммита.</vt:lpstr>
      <vt:lpstr>“git push” для загрузки изменений обратно в репозиторий github.  На картинке при вводе этой команды, мы получили ошибку: ветки dev не существует на github’е.   Для успешного выполнения команды нужно прописать:  “git push --set-upstream origin dev”(вместо dev название вашей ветки) или “git push -u origin dev”</vt:lpstr>
      <vt:lpstr>“git pull” для загрузки изменений обратно из репозитория github’а.</vt:lpstr>
      <vt:lpstr>Основные команды</vt:lpstr>
      <vt:lpstr>Схема работы  при разработке нового функционала  или новых изменений  в репозитории</vt:lpstr>
      <vt:lpstr>На этой картинке мы видим:  что несмотря на то, что мы создали новую ветку в GitKraken и загрузили её в github, нам нужно подгрузить её с помощью “git fetch” на локальную папку.  После команды “git fetch”, мы всё равно не видим новую ветку.  Что бы увидеть эту ветку, нам нужно переключиться на неё.</vt:lpstr>
      <vt:lpstr>Слияние веток main и dev</vt:lpstr>
      <vt:lpstr>После слияния веток и загрузки изменений в удалённый репозиторий, мы удаляем ненужные ветки.  Однако, при загрузке изменений в удалённый репозиторий мы увидим, что в удалённом репозитории они всё ещё есть.</vt:lpstr>
      <vt:lpstr>Команда для удаления веток из удалённого репозитория через терминал</vt:lpstr>
      <vt:lpstr>Синий – master ветка. Жёлтый -  новая ветка, которую вы создали для разработки нового функционала. </vt:lpstr>
      <vt:lpstr>Основные команды</vt:lpstr>
      <vt:lpstr>Выполнение rebase</vt:lpstr>
      <vt:lpstr>Зелёная ветка – это ветка master. Каждая версия из ветки мастер называется тэгом. Для создания такого тэга нам необходимо пометить определённый коммит, используя специальную git команду</vt:lpstr>
      <vt:lpstr>Команда  git tag [номер версии]  (обычно цифрами 1.0.0; 2.4.3)  Для загрузки изменений в удалённый репозиторий обычная команда не подходит.   Нужная команда:  “git push --tags”</vt:lpstr>
      <vt:lpstr>Если вы хотите переместить тэг на другой коммит, то: 1 удалить этот тэг (команда git tag –d [номер версии]); 2 добавить тэг (команда git tag –d [номер версии]);</vt:lpstr>
      <vt:lpstr>Удаление уже существующих тэгов, находящихся в удалённом репозитории</vt:lpstr>
      <vt:lpstr>Основные команды</vt:lpstr>
      <vt:lpstr>Что такое pull request?</vt:lpstr>
      <vt:lpstr>Зачем нужен pull request?</vt:lpstr>
      <vt:lpstr>Основные проблемы разработчиков</vt:lpstr>
      <vt:lpstr> Для того чтобы научиться работать с несохранёнными данными и уметь перемещать их с одной ветки на другую без записи в рамках того, или иного коммита, используется функционал под названием Git Stash.  Stash это специальное пространство, которое хранится у вас только на локальном компьютере и записывает все текущие изменения, отменяя состояния самого репозитория. </vt:lpstr>
      <vt:lpstr>На ветке main изменяем файл dev.md Допустим мы не хотим коммитить эти изменения и перейти на другую ветку. Для этого мы прописываем “git stash”. Мы получаем сообщение, что текущая рабочая директория и индекс  будут перемещены в специальное пространство (work in progress). То есть на ветке main теперь записывается специальный stash commit который не попадает в общую историю, но при этом может быть восстановлен. Для проверки доступных текущих stash’ев команда “git stash list”.</vt:lpstr>
      <vt:lpstr>Теперь можем перейти на другую ветку.  Здесь также изменим этот же файл и при проверке git status мы видим, что он попал в список modified, но при этом, он не попадает в конфликт с предыдущей веткой. Что бы перейти обратно на ветку main, нам необходимо  также  отправить их в stash.</vt:lpstr>
      <vt:lpstr>Если мы хотим в уже существующий stash добавить какой-то новый файл (у него должно быть изменено его содержимое), мы должны написать следующую команду: git stash push [название файла]  Данная команда добавит файл к уже существующему stash’у на текущей ветке.   Если не указывать push и название файла, он будет создаваться новым. </vt:lpstr>
      <vt:lpstr>Команда чтобы применить изменения из stash’a  “git stash pop [номер stash’а]” </vt:lpstr>
      <vt:lpstr>Основные команды</vt:lpstr>
      <vt:lpstr> Squash или склеивание коммитов.</vt:lpstr>
      <vt:lpstr>Операция squash. Для показа этой операции мы создадим новую ветку и новый файл в ней, добавим коммит. Затем изменим этот файл, и добавим второй коммит. Снова изменим этот файл, и добавим третий коммит. Есть два способа объединить эти три коммита. Первый: это merge с указанием параметра squash. Для этого переключаемся на ветку main; прописываем команду “git merge [название ветки] --squash”. Если мы просмотрим git status, то увидим, что у нас создан новый файл, в котором записаны изменения третьего коммита(на картинке не уместилось) Таким образом, этот способ работает так, что он подтягивает изменения с указанной ветки, но не создаёт коммит объединения, для того что бы вы могли записать все изменения в рамках одного коммита</vt:lpstr>
      <vt:lpstr>Операция squash. Второй способ. Вернемся на ветку sqгash-dev (ту ветку, которую вы создавали для операции squash). Теперь наша задача объединить все три коммита в рамках одного, и его в последствии в merge’ть в ветку main. Для того что бы это сделать, мы воспользуемся командой “git rebase –i HEAD~3” (-i что бы запустить в интерактивном режиме), (3 – количество коммитов которые вы хотите объединить). В открывшемся редакторе нужно заменить первое слово во второй и последующих строках, на букву f или fixup (для редактирования нужно нажать англ. A). </vt:lpstr>
      <vt:lpstr>Основные команды</vt:lpstr>
      <vt:lpstr>Cherry Pick.  Это специальная команда, которая позволяет скопировать изменения коммита, и записать новый коммит на ваши текущие ветки.  </vt:lpstr>
      <vt:lpstr>Создадим новую ветку cherry. На ней используем команду “git cherry [хэш коммита]”. (для того, что бы посмотреть коммиты со всех веток, команда “git log --oneline --all”.  </vt:lpstr>
      <vt:lpstr>Основные команды</vt:lpstr>
      <vt:lpstr>Перезапись коммита (amend). В случае, если вы только что сделали коммит, и поняли, что допустили маленькую ошибку или просто указали не то содержимое указали в файле, мы можем исправить эту ситуацию, добавив к своему коммиту специальный аргумент.</vt:lpstr>
      <vt:lpstr>Для перезаписи коммита создаём файл fail.md, индексируем его и добавляем коммит. Предположим, что по задумке, мы должны были добавить текст в этот файл, и только потом сделать коммит. Для этого и нужен amend. Мы добавляем текст, снова индексируем и пишем команду “git commit --amend”. Обратите внимание, в логах у одного и того же коммита разные индексы, следовательно, в случае необходимости мы можем сделать remote по первоначальной версии коммита.</vt:lpstr>
      <vt:lpstr>Решение конфликтов. Конфликт – это когда два разработчика изменили один и тот же файл, и попытались потом объединить его в master(main) или свои ветки. Такое часто бывает при работе над одним функционалом параллельно.</vt:lpstr>
      <vt:lpstr>Создадим от ветки main две ветки dev1 и dev2. В этих ветках в файле “new-feature.go” напишем разный текст. Сделаем коммиты. Теперь переключимся на ветку main.</vt:lpstr>
      <vt:lpstr>Начинаем слияние веток dev1 и dev2 в ветку main, используя команду “git merge dev1 dev2”. Терминал пишет следующее: “Попытка объединения dev1 и dev2 с помощью simple merge (обычный merge); Simple merge не сработал; Попытка с помощью auto-merging (авто merge); auto-merging получил конфликты, конфликты должны решаться ручным воздействием”. При этом у нас не до конца отменяется операция merge. Это можно увидеть при просмотре “git status”.</vt:lpstr>
      <vt:lpstr>Для решения этого конфликта, мы можем открыть через текстовый редактор (например “vi [название файла]”) файл “new-feature.go”. В редакторе, мы меняем текст так, как показано на второй картинке.=&gt; Добавляем индекс и делаем коммит. </vt:lpstr>
      <vt:lpstr>Fork – это всего лишь копия существующего репозитория другого разработчика. То есть это ваша собственная версия какого-либо оригинального продукта. Мы создаём fork’и в первую очередь для того что бы локально поработать с ними, создать какие-либо новые изменения, а потом, в последствии, весь свой вклад вернуть обратно в общий проект. Так на сегодняшний день устроено понятие open source. </vt:lpstr>
      <vt:lpstr>Порядок работы с fork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Nastya Bulanina</dc:creator>
  <cp:lastModifiedBy>17568</cp:lastModifiedBy>
  <cp:revision>245</cp:revision>
  <dcterms:created xsi:type="dcterms:W3CDTF">2021-10-31T17:42:05Z</dcterms:created>
  <dcterms:modified xsi:type="dcterms:W3CDTF">2021-11-07T21:51:03Z</dcterms:modified>
</cp:coreProperties>
</file>